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17"/>
  </p:notesMasterIdLst>
  <p:handoutMasterIdLst>
    <p:handoutMasterId r:id="rId18"/>
  </p:handoutMasterIdLst>
  <p:sldIdLst>
    <p:sldId id="256" r:id="rId2"/>
    <p:sldId id="371" r:id="rId3"/>
    <p:sldId id="353" r:id="rId4"/>
    <p:sldId id="378" r:id="rId5"/>
    <p:sldId id="362" r:id="rId6"/>
    <p:sldId id="356" r:id="rId7"/>
    <p:sldId id="381" r:id="rId8"/>
    <p:sldId id="370" r:id="rId9"/>
    <p:sldId id="355" r:id="rId10"/>
    <p:sldId id="354" r:id="rId11"/>
    <p:sldId id="366" r:id="rId12"/>
    <p:sldId id="382" r:id="rId13"/>
    <p:sldId id="357" r:id="rId14"/>
    <p:sldId id="367" r:id="rId15"/>
    <p:sldId id="383" r:id="rId16"/>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069">
          <p15:clr>
            <a:srgbClr val="A4A3A4"/>
          </p15:clr>
        </p15:guide>
        <p15:guide id="2" orient="horz" pos="2341">
          <p15:clr>
            <a:srgbClr val="A4A3A4"/>
          </p15:clr>
        </p15:guide>
        <p15:guide id="3"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8A4500"/>
    <a:srgbClr val="663300"/>
    <a:srgbClr val="222268"/>
    <a:srgbClr val="EAEAEA"/>
    <a:srgbClr val="996600"/>
    <a:srgbClr val="FF61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471" autoAdjust="0"/>
  </p:normalViewPr>
  <p:slideViewPr>
    <p:cSldViewPr>
      <p:cViewPr varScale="1">
        <p:scale>
          <a:sx n="81" d="100"/>
          <a:sy n="81" d="100"/>
        </p:scale>
        <p:origin x="1397" y="58"/>
      </p:cViewPr>
      <p:guideLst>
        <p:guide orient="horz" pos="2069"/>
        <p:guide orient="horz" pos="234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7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54338" cy="462037"/>
          </a:xfrm>
          <a:prstGeom prst="rect">
            <a:avLst/>
          </a:prstGeom>
          <a:noFill/>
          <a:ln w="9525">
            <a:noFill/>
            <a:miter lim="800000"/>
            <a:headEnd/>
            <a:tailEnd/>
          </a:ln>
        </p:spPr>
        <p:txBody>
          <a:bodyPr vert="horz" wrap="square" lIns="92699" tIns="46349" rIns="92699" bIns="46349" numCol="1" anchor="t" anchorCtr="0" compatLnSpc="1">
            <a:prstTxWarp prst="textNoShape">
              <a:avLst/>
            </a:prstTxWarp>
          </a:bodyPr>
          <a:lstStyle>
            <a:lvl1pPr algn="l" defTabSz="927100" eaLnBrk="0" hangingPunct="0">
              <a:defRPr sz="1200">
                <a:latin typeface="Times New Roman" pitchFamily="18" charset="0"/>
                <a:cs typeface="+mn-cs"/>
              </a:defRPr>
            </a:lvl1pPr>
          </a:lstStyle>
          <a:p>
            <a:pPr>
              <a:defRPr/>
            </a:pPr>
            <a:endParaRPr lang="es-ES_tradnl"/>
          </a:p>
        </p:txBody>
      </p:sp>
      <p:sp>
        <p:nvSpPr>
          <p:cNvPr id="26627" name="Rectangle 3"/>
          <p:cNvSpPr>
            <a:spLocks noGrp="1" noChangeArrowheads="1"/>
          </p:cNvSpPr>
          <p:nvPr>
            <p:ph type="dt" sz="quarter" idx="1"/>
          </p:nvPr>
        </p:nvSpPr>
        <p:spPr bwMode="auto">
          <a:xfrm>
            <a:off x="3887788" y="0"/>
            <a:ext cx="2876550" cy="462037"/>
          </a:xfrm>
          <a:prstGeom prst="rect">
            <a:avLst/>
          </a:prstGeom>
          <a:noFill/>
          <a:ln w="9525">
            <a:noFill/>
            <a:miter lim="800000"/>
            <a:headEnd/>
            <a:tailEnd/>
          </a:ln>
        </p:spPr>
        <p:txBody>
          <a:bodyPr vert="horz" wrap="square" lIns="92699" tIns="46349" rIns="92699" bIns="46349" numCol="1" anchor="t" anchorCtr="0" compatLnSpc="1">
            <a:prstTxWarp prst="textNoShape">
              <a:avLst/>
            </a:prstTxWarp>
          </a:bodyPr>
          <a:lstStyle>
            <a:lvl1pPr algn="r" defTabSz="927100" eaLnBrk="0" hangingPunct="0">
              <a:defRPr sz="1200">
                <a:latin typeface="Times New Roman" pitchFamily="18" charset="0"/>
                <a:cs typeface="+mn-cs"/>
              </a:defRPr>
            </a:lvl1pPr>
          </a:lstStyle>
          <a:p>
            <a:pPr>
              <a:defRPr/>
            </a:pPr>
            <a:fld id="{41B7C69A-504E-409F-BDA0-0CE3A9A1854C}" type="datetime1">
              <a:rPr lang="es-ES_tradnl"/>
              <a:pPr>
                <a:defRPr/>
              </a:pPr>
              <a:t>23/03/2023</a:t>
            </a:fld>
            <a:endParaRPr lang="es-ES_tradnl"/>
          </a:p>
        </p:txBody>
      </p:sp>
      <p:sp>
        <p:nvSpPr>
          <p:cNvPr id="26628" name="Rectangle 4"/>
          <p:cNvSpPr>
            <a:spLocks noGrp="1" noChangeArrowheads="1"/>
          </p:cNvSpPr>
          <p:nvPr>
            <p:ph type="ftr" sz="quarter" idx="2"/>
          </p:nvPr>
        </p:nvSpPr>
        <p:spPr bwMode="auto">
          <a:xfrm>
            <a:off x="0" y="9463013"/>
            <a:ext cx="2954338" cy="462037"/>
          </a:xfrm>
          <a:prstGeom prst="rect">
            <a:avLst/>
          </a:prstGeom>
          <a:noFill/>
          <a:ln w="9525">
            <a:noFill/>
            <a:miter lim="800000"/>
            <a:headEnd/>
            <a:tailEnd/>
          </a:ln>
        </p:spPr>
        <p:txBody>
          <a:bodyPr vert="horz" wrap="square" lIns="92699" tIns="46349" rIns="92699" bIns="46349" numCol="1" anchor="b" anchorCtr="0" compatLnSpc="1">
            <a:prstTxWarp prst="textNoShape">
              <a:avLst/>
            </a:prstTxWarp>
          </a:bodyPr>
          <a:lstStyle>
            <a:lvl1pPr algn="l" defTabSz="927100" eaLnBrk="0" hangingPunct="0">
              <a:defRPr sz="1200">
                <a:latin typeface="Times New Roman" pitchFamily="18" charset="0"/>
                <a:cs typeface="+mn-cs"/>
              </a:defRPr>
            </a:lvl1pPr>
          </a:lstStyle>
          <a:p>
            <a:pPr>
              <a:defRPr/>
            </a:pPr>
            <a:endParaRPr lang="es-ES_tradnl"/>
          </a:p>
        </p:txBody>
      </p:sp>
      <p:sp>
        <p:nvSpPr>
          <p:cNvPr id="26629" name="Rectangle 5"/>
          <p:cNvSpPr>
            <a:spLocks noGrp="1" noChangeArrowheads="1"/>
          </p:cNvSpPr>
          <p:nvPr>
            <p:ph type="sldNum" sz="quarter" idx="3"/>
          </p:nvPr>
        </p:nvSpPr>
        <p:spPr bwMode="auto">
          <a:xfrm>
            <a:off x="3887788" y="9463013"/>
            <a:ext cx="2876550" cy="462037"/>
          </a:xfrm>
          <a:prstGeom prst="rect">
            <a:avLst/>
          </a:prstGeom>
          <a:noFill/>
          <a:ln w="9525">
            <a:noFill/>
            <a:miter lim="800000"/>
            <a:headEnd/>
            <a:tailEnd/>
          </a:ln>
        </p:spPr>
        <p:txBody>
          <a:bodyPr vert="horz" wrap="square" lIns="92699" tIns="46349" rIns="92699" bIns="46349" numCol="1" anchor="b" anchorCtr="0" compatLnSpc="1">
            <a:prstTxWarp prst="textNoShape">
              <a:avLst/>
            </a:prstTxWarp>
          </a:bodyPr>
          <a:lstStyle>
            <a:lvl1pPr algn="r" defTabSz="927100">
              <a:defRPr sz="1200">
                <a:latin typeface="Times New Roman" pitchFamily="18" charset="0"/>
              </a:defRPr>
            </a:lvl1pPr>
          </a:lstStyle>
          <a:p>
            <a:pPr>
              <a:defRPr/>
            </a:pPr>
            <a:fld id="{15276B19-43F9-435B-8ECE-E08D5E4B2A26}" type="slidenum">
              <a:rPr lang="es-ES_tradnl" altLang="es-ES"/>
              <a:pPr>
                <a:defRPr/>
              </a:pPr>
              <a:t>‹Nº›</a:t>
            </a:fld>
            <a:endParaRPr lang="es-ES_tradnl" altLang="es-ES"/>
          </a:p>
        </p:txBody>
      </p:sp>
    </p:spTree>
    <p:extLst>
      <p:ext uri="{BB962C8B-B14F-4D97-AF65-F5344CB8AC3E}">
        <p14:creationId xmlns:p14="http://schemas.microsoft.com/office/powerpoint/2010/main" val="32044801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6967"/>
          </a:xfrm>
          <a:prstGeom prst="rect">
            <a:avLst/>
          </a:prstGeom>
          <a:noFill/>
          <a:ln w="9525">
            <a:noFill/>
            <a:miter lim="800000"/>
            <a:headEnd/>
            <a:tailEnd/>
          </a:ln>
        </p:spPr>
        <p:txBody>
          <a:bodyPr vert="horz" wrap="square" lIns="92699" tIns="46349" rIns="92699" bIns="46349" numCol="1" anchor="t" anchorCtr="0" compatLnSpc="1">
            <a:prstTxWarp prst="textNoShape">
              <a:avLst/>
            </a:prstTxWarp>
          </a:bodyPr>
          <a:lstStyle>
            <a:lvl1pPr algn="l" defTabSz="927100" eaLnBrk="0" hangingPunct="0">
              <a:defRPr sz="1200">
                <a:latin typeface="Times New Roman" pitchFamily="18" charset="0"/>
                <a:cs typeface="+mn-cs"/>
              </a:defRPr>
            </a:lvl1pPr>
          </a:lstStyle>
          <a:p>
            <a:pPr>
              <a:defRPr/>
            </a:pPr>
            <a:endParaRPr lang="es-ES"/>
          </a:p>
        </p:txBody>
      </p:sp>
      <p:sp>
        <p:nvSpPr>
          <p:cNvPr id="10243" name="Rectangle 3"/>
          <p:cNvSpPr>
            <a:spLocks noGrp="1" noChangeArrowheads="1"/>
          </p:cNvSpPr>
          <p:nvPr>
            <p:ph type="dt" idx="1"/>
          </p:nvPr>
        </p:nvSpPr>
        <p:spPr bwMode="auto">
          <a:xfrm>
            <a:off x="3849688" y="0"/>
            <a:ext cx="2946400" cy="496967"/>
          </a:xfrm>
          <a:prstGeom prst="rect">
            <a:avLst/>
          </a:prstGeom>
          <a:noFill/>
          <a:ln w="9525">
            <a:noFill/>
            <a:miter lim="800000"/>
            <a:headEnd/>
            <a:tailEnd/>
          </a:ln>
        </p:spPr>
        <p:txBody>
          <a:bodyPr vert="horz" wrap="square" lIns="92699" tIns="46349" rIns="92699" bIns="46349" numCol="1" anchor="t" anchorCtr="0" compatLnSpc="1">
            <a:prstTxWarp prst="textNoShape">
              <a:avLst/>
            </a:prstTxWarp>
          </a:bodyPr>
          <a:lstStyle>
            <a:lvl1pPr algn="r" defTabSz="927100" eaLnBrk="0" hangingPunct="0">
              <a:defRPr sz="1200">
                <a:latin typeface="Times New Roman" pitchFamily="18" charset="0"/>
                <a:cs typeface="+mn-cs"/>
              </a:defRPr>
            </a:lvl1pPr>
          </a:lstStyle>
          <a:p>
            <a:pPr>
              <a:defRPr/>
            </a:pPr>
            <a:fld id="{D0631F99-7968-4D93-B32D-BFE359F25968}" type="datetime1">
              <a:rPr lang="es-ES"/>
              <a:pPr>
                <a:defRPr/>
              </a:pPr>
              <a:t>23/03/2023</a:t>
            </a:fld>
            <a:endParaRPr lang="es-ES"/>
          </a:p>
        </p:txBody>
      </p:sp>
      <p:sp>
        <p:nvSpPr>
          <p:cNvPr id="1638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1038" y="4715629"/>
            <a:ext cx="5435600" cy="4467939"/>
          </a:xfrm>
          <a:prstGeom prst="rect">
            <a:avLst/>
          </a:prstGeom>
          <a:noFill/>
          <a:ln w="9525">
            <a:noFill/>
            <a:miter lim="800000"/>
            <a:headEnd/>
            <a:tailEnd/>
          </a:ln>
        </p:spPr>
        <p:txBody>
          <a:bodyPr vert="horz" wrap="square" lIns="92699" tIns="46349" rIns="92699" bIns="4634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10246" name="Rectangle 6"/>
          <p:cNvSpPr>
            <a:spLocks noGrp="1" noChangeArrowheads="1"/>
          </p:cNvSpPr>
          <p:nvPr>
            <p:ph type="ftr" sz="quarter" idx="4"/>
          </p:nvPr>
        </p:nvSpPr>
        <p:spPr bwMode="auto">
          <a:xfrm>
            <a:off x="0" y="9431258"/>
            <a:ext cx="2946400" cy="495379"/>
          </a:xfrm>
          <a:prstGeom prst="rect">
            <a:avLst/>
          </a:prstGeom>
          <a:noFill/>
          <a:ln w="9525">
            <a:noFill/>
            <a:miter lim="800000"/>
            <a:headEnd/>
            <a:tailEnd/>
          </a:ln>
        </p:spPr>
        <p:txBody>
          <a:bodyPr vert="horz" wrap="square" lIns="92699" tIns="46349" rIns="92699" bIns="46349" numCol="1" anchor="b" anchorCtr="0" compatLnSpc="1">
            <a:prstTxWarp prst="textNoShape">
              <a:avLst/>
            </a:prstTxWarp>
          </a:bodyPr>
          <a:lstStyle>
            <a:lvl1pPr algn="l" defTabSz="927100" eaLnBrk="0" hangingPunct="0">
              <a:defRPr sz="1200">
                <a:latin typeface="Times New Roman" pitchFamily="18" charset="0"/>
                <a:cs typeface="+mn-cs"/>
              </a:defRPr>
            </a:lvl1pPr>
          </a:lstStyle>
          <a:p>
            <a:pPr>
              <a:defRPr/>
            </a:pPr>
            <a:endParaRPr lang="es-ES"/>
          </a:p>
        </p:txBody>
      </p:sp>
      <p:sp>
        <p:nvSpPr>
          <p:cNvPr id="10247" name="Rectangle 7"/>
          <p:cNvSpPr>
            <a:spLocks noGrp="1" noChangeArrowheads="1"/>
          </p:cNvSpPr>
          <p:nvPr>
            <p:ph type="sldNum" sz="quarter" idx="5"/>
          </p:nvPr>
        </p:nvSpPr>
        <p:spPr bwMode="auto">
          <a:xfrm>
            <a:off x="3849688" y="9431258"/>
            <a:ext cx="2946400" cy="495379"/>
          </a:xfrm>
          <a:prstGeom prst="rect">
            <a:avLst/>
          </a:prstGeom>
          <a:noFill/>
          <a:ln w="9525">
            <a:noFill/>
            <a:miter lim="800000"/>
            <a:headEnd/>
            <a:tailEnd/>
          </a:ln>
        </p:spPr>
        <p:txBody>
          <a:bodyPr vert="horz" wrap="square" lIns="92699" tIns="46349" rIns="92699" bIns="46349" numCol="1" anchor="b" anchorCtr="0" compatLnSpc="1">
            <a:prstTxWarp prst="textNoShape">
              <a:avLst/>
            </a:prstTxWarp>
          </a:bodyPr>
          <a:lstStyle>
            <a:lvl1pPr algn="r" defTabSz="927100">
              <a:defRPr sz="1200">
                <a:latin typeface="Times New Roman" pitchFamily="18" charset="0"/>
              </a:defRPr>
            </a:lvl1pPr>
          </a:lstStyle>
          <a:p>
            <a:pPr>
              <a:defRPr/>
            </a:pPr>
            <a:fld id="{2D04EDBA-4812-4239-A5B9-4EBB2C50839F}" type="slidenum">
              <a:rPr lang="es-ES" altLang="es-ES"/>
              <a:pPr>
                <a:defRPr/>
              </a:pPr>
              <a:t>‹Nº›</a:t>
            </a:fld>
            <a:endParaRPr lang="es-ES" altLang="es-ES"/>
          </a:p>
        </p:txBody>
      </p:sp>
    </p:spTree>
    <p:extLst>
      <p:ext uri="{BB962C8B-B14F-4D97-AF65-F5344CB8AC3E}">
        <p14:creationId xmlns:p14="http://schemas.microsoft.com/office/powerpoint/2010/main" val="36794069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fld id="{A127F53E-F9BA-4974-8F5A-BE02E8B15171}" type="datetime1">
              <a:rPr lang="es-ES" smtClean="0"/>
              <a:t>23/03/2023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61B3B46-F260-4188-BA0D-EFA98F53BEBB}" type="slidenum">
              <a:rPr lang="en-GB" altLang="es-ES"/>
              <a:pPr>
                <a:defRPr/>
              </a:pPr>
              <a:t>‹Nº›</a:t>
            </a:fld>
            <a:endParaRPr lang="en-GB" altLang="es-ES"/>
          </a:p>
        </p:txBody>
      </p:sp>
    </p:spTree>
    <p:extLst>
      <p:ext uri="{BB962C8B-B14F-4D97-AF65-F5344CB8AC3E}">
        <p14:creationId xmlns:p14="http://schemas.microsoft.com/office/powerpoint/2010/main" val="184617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fld id="{70CC2C9B-E192-45FA-9B8A-FE70DF08C4C8}" type="datetime1">
              <a:rPr lang="es-ES" smtClean="0"/>
              <a:t>23/03/2023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2147CC1-0E1F-4C3D-BC0C-4B268B02D402}" type="slidenum">
              <a:rPr lang="en-GB" altLang="es-ES"/>
              <a:pPr>
                <a:defRPr/>
              </a:pPr>
              <a:t>‹Nº›</a:t>
            </a:fld>
            <a:endParaRPr lang="en-GB" altLang="es-ES"/>
          </a:p>
        </p:txBody>
      </p:sp>
    </p:spTree>
    <p:extLst>
      <p:ext uri="{BB962C8B-B14F-4D97-AF65-F5344CB8AC3E}">
        <p14:creationId xmlns:p14="http://schemas.microsoft.com/office/powerpoint/2010/main" val="210354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fld id="{11E99697-F660-4FE1-B1BB-6AE0823A1CD7}" type="datetime1">
              <a:rPr lang="es-ES" smtClean="0"/>
              <a:t>23/03/2023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03FE971-89D4-40EC-8E87-0B0A555124CA}" type="slidenum">
              <a:rPr lang="en-GB" altLang="es-ES"/>
              <a:pPr>
                <a:defRPr/>
              </a:pPr>
              <a:t>‹Nº›</a:t>
            </a:fld>
            <a:endParaRPr lang="en-GB" altLang="es-ES"/>
          </a:p>
        </p:txBody>
      </p:sp>
    </p:spTree>
    <p:extLst>
      <p:ext uri="{BB962C8B-B14F-4D97-AF65-F5344CB8AC3E}">
        <p14:creationId xmlns:p14="http://schemas.microsoft.com/office/powerpoint/2010/main" val="278825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fld id="{1F41EE6A-B00D-4128-A38D-2377FD4ABA8E}" type="datetime1">
              <a:rPr lang="es-ES" smtClean="0"/>
              <a:t>23/03/2023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38E15DD-32D0-4836-93B7-128FB72BDB07}" type="slidenum">
              <a:rPr lang="en-GB" altLang="es-ES"/>
              <a:pPr>
                <a:defRPr/>
              </a:pPr>
              <a:t>‹Nº›</a:t>
            </a:fld>
            <a:endParaRPr lang="en-GB" altLang="es-ES"/>
          </a:p>
        </p:txBody>
      </p:sp>
    </p:spTree>
    <p:extLst>
      <p:ext uri="{BB962C8B-B14F-4D97-AF65-F5344CB8AC3E}">
        <p14:creationId xmlns:p14="http://schemas.microsoft.com/office/powerpoint/2010/main" val="35813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fld id="{C20394B9-CDDA-448B-A6C4-809911DCA616}" type="datetime1">
              <a:rPr lang="es-ES" smtClean="0"/>
              <a:t>23/03/2023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71A546B-9C8E-4421-8AF6-99FC27F90359}" type="slidenum">
              <a:rPr lang="en-GB" altLang="es-ES"/>
              <a:pPr>
                <a:defRPr/>
              </a:pPr>
              <a:t>‹Nº›</a:t>
            </a:fld>
            <a:endParaRPr lang="en-GB" altLang="es-ES"/>
          </a:p>
        </p:txBody>
      </p:sp>
    </p:spTree>
    <p:extLst>
      <p:ext uri="{BB962C8B-B14F-4D97-AF65-F5344CB8AC3E}">
        <p14:creationId xmlns:p14="http://schemas.microsoft.com/office/powerpoint/2010/main" val="348676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fld id="{DC46A12B-8E8D-46F6-8280-56E726A3A046}" type="datetime1">
              <a:rPr lang="es-ES" smtClean="0"/>
              <a:t>23/03/2023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7B1D6AB-AF11-4FDD-8D56-41A360C33042}" type="slidenum">
              <a:rPr lang="en-GB" altLang="es-ES"/>
              <a:pPr>
                <a:defRPr/>
              </a:pPr>
              <a:t>‹Nº›</a:t>
            </a:fld>
            <a:endParaRPr lang="en-GB" altLang="es-ES"/>
          </a:p>
        </p:txBody>
      </p:sp>
    </p:spTree>
    <p:extLst>
      <p:ext uri="{BB962C8B-B14F-4D97-AF65-F5344CB8AC3E}">
        <p14:creationId xmlns:p14="http://schemas.microsoft.com/office/powerpoint/2010/main" val="1036426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fld id="{11C1D79E-9204-4857-9F6A-C02B4DA7DDC9}" type="datetime1">
              <a:rPr lang="es-ES" smtClean="0"/>
              <a:t>23/03/2023</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EFF7C6E-F601-4AA7-993E-DF16903BBB1E}" type="slidenum">
              <a:rPr lang="en-GB" altLang="es-ES"/>
              <a:pPr>
                <a:defRPr/>
              </a:pPr>
              <a:t>‹Nº›</a:t>
            </a:fld>
            <a:endParaRPr lang="en-GB" altLang="es-ES"/>
          </a:p>
        </p:txBody>
      </p:sp>
    </p:spTree>
    <p:extLst>
      <p:ext uri="{BB962C8B-B14F-4D97-AF65-F5344CB8AC3E}">
        <p14:creationId xmlns:p14="http://schemas.microsoft.com/office/powerpoint/2010/main" val="2557853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fld id="{8550EF4C-2CF5-415D-9D28-4674C44FDAC4}" type="datetime1">
              <a:rPr lang="es-ES" smtClean="0"/>
              <a:t>23/03/2023</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D2ADF04-2C62-4586-BD87-69852C913971}" type="slidenum">
              <a:rPr lang="en-GB" altLang="es-ES"/>
              <a:pPr>
                <a:defRPr/>
              </a:pPr>
              <a:t>‹Nº›</a:t>
            </a:fld>
            <a:endParaRPr lang="en-GB" altLang="es-ES"/>
          </a:p>
        </p:txBody>
      </p:sp>
    </p:spTree>
    <p:extLst>
      <p:ext uri="{BB962C8B-B14F-4D97-AF65-F5344CB8AC3E}">
        <p14:creationId xmlns:p14="http://schemas.microsoft.com/office/powerpoint/2010/main" val="178659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0B76136-4685-45DA-9D58-68C5DB14D455}" type="datetime1">
              <a:rPr lang="es-ES" smtClean="0"/>
              <a:t>23/03/2023</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9CA4DB7-4347-43E5-9D33-9C1AF6729A93}" type="slidenum">
              <a:rPr lang="en-GB" altLang="es-ES"/>
              <a:pPr>
                <a:defRPr/>
              </a:pPr>
              <a:t>‹Nº›</a:t>
            </a:fld>
            <a:endParaRPr lang="en-GB" altLang="es-ES"/>
          </a:p>
        </p:txBody>
      </p:sp>
    </p:spTree>
    <p:extLst>
      <p:ext uri="{BB962C8B-B14F-4D97-AF65-F5344CB8AC3E}">
        <p14:creationId xmlns:p14="http://schemas.microsoft.com/office/powerpoint/2010/main" val="115591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16972735-21C9-4C0D-AC7E-476A13D52268}" type="datetime1">
              <a:rPr lang="es-ES" smtClean="0"/>
              <a:t>23/03/2023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4D1AC12-640D-4272-985A-125D30CA55CE}" type="slidenum">
              <a:rPr lang="en-GB" altLang="es-ES"/>
              <a:pPr>
                <a:defRPr/>
              </a:pPr>
              <a:t>‹Nº›</a:t>
            </a:fld>
            <a:endParaRPr lang="en-GB" altLang="es-ES"/>
          </a:p>
        </p:txBody>
      </p:sp>
    </p:spTree>
    <p:extLst>
      <p:ext uri="{BB962C8B-B14F-4D97-AF65-F5344CB8AC3E}">
        <p14:creationId xmlns:p14="http://schemas.microsoft.com/office/powerpoint/2010/main" val="2311191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1590AC58-D49B-419F-B26F-DE681EE8E557}" type="datetime1">
              <a:rPr lang="es-ES" smtClean="0"/>
              <a:t>23/03/2023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pt-BR"/>
              <a:t>copyright Pedro José Vela Torres</a:t>
            </a: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09F814B-7582-420F-AC1E-F45588EC0B4E}" type="slidenum">
              <a:rPr lang="en-GB" altLang="es-ES"/>
              <a:pPr>
                <a:defRPr/>
              </a:pPr>
              <a:t>‹Nº›</a:t>
            </a:fld>
            <a:endParaRPr lang="en-GB" altLang="es-ES"/>
          </a:p>
        </p:txBody>
      </p:sp>
    </p:spTree>
    <p:extLst>
      <p:ext uri="{BB962C8B-B14F-4D97-AF65-F5344CB8AC3E}">
        <p14:creationId xmlns:p14="http://schemas.microsoft.com/office/powerpoint/2010/main" val="21561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s-ES_tradnl"/>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s-ES_tradnl"/>
              <a:t>Haga clic para modificar el estilo de texto del patrón</a:t>
            </a:r>
          </a:p>
          <a:p>
            <a:pPr lvl="1"/>
            <a:r>
              <a:rPr lang="en-GB" altLang="es-ES_tradnl"/>
              <a:t>Segundo nivel</a:t>
            </a:r>
          </a:p>
          <a:p>
            <a:pPr lvl="2"/>
            <a:r>
              <a:rPr lang="en-GB" altLang="es-ES_tradnl"/>
              <a:t>Tercer nivel</a:t>
            </a:r>
          </a:p>
          <a:p>
            <a:pPr lvl="3"/>
            <a:r>
              <a:rPr lang="en-GB" altLang="es-ES_tradnl"/>
              <a:t>Cuarto nivel</a:t>
            </a:r>
          </a:p>
          <a:p>
            <a:pPr lvl="4"/>
            <a:r>
              <a:rPr lang="en-GB" altLang="es-ES_tradnl"/>
              <a:t>Quinto nivel</a:t>
            </a:r>
          </a:p>
        </p:txBody>
      </p:sp>
      <p:sp>
        <p:nvSpPr>
          <p:cNvPr id="757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mn-cs"/>
              </a:defRPr>
            </a:lvl1pPr>
          </a:lstStyle>
          <a:p>
            <a:pPr>
              <a:defRPr/>
            </a:pPr>
            <a:fld id="{DE82FFDD-4FDE-4E10-B425-0346D8B14E39}" type="datetime1">
              <a:rPr lang="es-ES" smtClean="0"/>
              <a:t>23/03/2023</a:t>
            </a:fld>
            <a:endParaRPr lang="en-GB"/>
          </a:p>
        </p:txBody>
      </p:sp>
      <p:sp>
        <p:nvSpPr>
          <p:cNvPr id="757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mn-cs"/>
              </a:defRPr>
            </a:lvl1pPr>
          </a:lstStyle>
          <a:p>
            <a:pPr>
              <a:defRPr/>
            </a:pPr>
            <a:r>
              <a:rPr lang="pt-BR"/>
              <a:t>copyright Pedro José Vela Torres</a:t>
            </a:r>
            <a:endParaRPr lang="en-GB"/>
          </a:p>
        </p:txBody>
      </p:sp>
      <p:sp>
        <p:nvSpPr>
          <p:cNvPr id="757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D508BBC-C54F-44AE-BAC4-2D10B7FB2242}" type="slidenum">
              <a:rPr lang="en-GB" altLang="es-ES"/>
              <a:pPr>
                <a:defRPr/>
              </a:pPr>
              <a:t>‹Nº›</a:t>
            </a:fld>
            <a:endParaRPr lang="en-GB" altLang="es-ES"/>
          </a:p>
        </p:txBody>
      </p:sp>
      <p:sp>
        <p:nvSpPr>
          <p:cNvPr id="1031" name="Line 10"/>
          <p:cNvSpPr>
            <a:spLocks noChangeShapeType="1"/>
          </p:cNvSpPr>
          <p:nvPr/>
        </p:nvSpPr>
        <p:spPr bwMode="auto">
          <a:xfrm>
            <a:off x="90488" y="1196975"/>
            <a:ext cx="8964612" cy="0"/>
          </a:xfrm>
          <a:prstGeom prst="line">
            <a:avLst/>
          </a:prstGeom>
          <a:noFill/>
          <a:ln w="38100">
            <a:solidFill>
              <a:srgbClr val="000066"/>
            </a:solidFill>
            <a:round/>
            <a:headEnd/>
            <a:tailEnd/>
          </a:ln>
          <a:extLst>
            <a:ext uri="{909E8E84-426E-40DD-AFC4-6F175D3DCCD1}">
              <a14:hiddenFill xmlns:a14="http://schemas.microsoft.com/office/drawing/2010/main">
                <a:noFill/>
              </a14:hiddenFill>
            </a:ext>
          </a:extLst>
        </p:spPr>
        <p:txBody>
          <a:bodyPr/>
          <a:lstStyle/>
          <a:p>
            <a:endParaRPr lang="es-E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196752"/>
            <a:ext cx="9144000" cy="3731346"/>
          </a:xfrm>
          <a:ln w="76200">
            <a:solidFill>
              <a:srgbClr val="0070C0"/>
            </a:solidFill>
          </a:ln>
        </p:spPr>
        <p:txBody>
          <a:bodyPr>
            <a:noAutofit/>
          </a:bodyPr>
          <a:lstStyle/>
          <a:p>
            <a:br>
              <a:rPr lang="es-ES" sz="2400" i="1" dirty="0"/>
            </a:br>
            <a:br>
              <a:rPr lang="es-ES" sz="2400" i="1" dirty="0"/>
            </a:br>
            <a:br>
              <a:rPr lang="es-ES" sz="2400" i="1" dirty="0"/>
            </a:br>
            <a:br>
              <a:rPr lang="es-ES" sz="3200" dirty="0"/>
            </a:br>
            <a:br>
              <a:rPr lang="es-ES" sz="3200" dirty="0"/>
            </a:br>
            <a:endParaRPr lang="es-ES" sz="3200" i="1" dirty="0"/>
          </a:p>
        </p:txBody>
      </p:sp>
      <p:sp>
        <p:nvSpPr>
          <p:cNvPr id="3" name="2 Subtítulo"/>
          <p:cNvSpPr>
            <a:spLocks noGrp="1"/>
          </p:cNvSpPr>
          <p:nvPr>
            <p:ph type="subTitle" idx="1"/>
          </p:nvPr>
        </p:nvSpPr>
        <p:spPr>
          <a:xfrm>
            <a:off x="1259632" y="4725144"/>
            <a:ext cx="6400800" cy="1296144"/>
          </a:xfrm>
        </p:spPr>
        <p:txBody>
          <a:bodyPr>
            <a:normAutofit fontScale="92500" lnSpcReduction="10000"/>
          </a:bodyPr>
          <a:lstStyle/>
          <a:p>
            <a:pPr algn="r"/>
            <a:endParaRPr lang="es-ES" sz="1900" b="1" dirty="0"/>
          </a:p>
          <a:p>
            <a:pPr algn="r"/>
            <a:r>
              <a:rPr lang="es-ES" sz="1900" b="1" dirty="0">
                <a:solidFill>
                  <a:srgbClr val="C00000"/>
                </a:solidFill>
              </a:rPr>
              <a:t>Pedro José Vela Torres</a:t>
            </a:r>
            <a:r>
              <a:rPr lang="es-ES" sz="1900" dirty="0">
                <a:solidFill>
                  <a:srgbClr val="C00000"/>
                </a:solidFill>
              </a:rPr>
              <a:t> </a:t>
            </a:r>
            <a:endParaRPr lang="es-ES" sz="1900" b="1" dirty="0">
              <a:solidFill>
                <a:srgbClr val="C00000"/>
              </a:solidFill>
            </a:endParaRPr>
          </a:p>
          <a:p>
            <a:pPr algn="r"/>
            <a:r>
              <a:rPr lang="es-ES" sz="1900" b="1" dirty="0">
                <a:solidFill>
                  <a:srgbClr val="C00000"/>
                </a:solidFill>
              </a:rPr>
              <a:t>Magistrado de la Sala de lo Civil </a:t>
            </a:r>
          </a:p>
          <a:p>
            <a:pPr algn="r"/>
            <a:r>
              <a:rPr lang="es-ES" sz="1900" b="1" dirty="0">
                <a:solidFill>
                  <a:srgbClr val="C00000"/>
                </a:solidFill>
              </a:rPr>
              <a:t>Tribunal Supremo</a:t>
            </a:r>
          </a:p>
        </p:txBody>
      </p:sp>
      <p:sp>
        <p:nvSpPr>
          <p:cNvPr id="8" name="CuadroTexto 7">
            <a:extLst>
              <a:ext uri="{FF2B5EF4-FFF2-40B4-BE49-F238E27FC236}">
                <a16:creationId xmlns:a16="http://schemas.microsoft.com/office/drawing/2014/main" id="{196B1035-CA1F-4A89-A8C8-F76CCD664205}"/>
              </a:ext>
            </a:extLst>
          </p:cNvPr>
          <p:cNvSpPr txBox="1"/>
          <p:nvPr/>
        </p:nvSpPr>
        <p:spPr>
          <a:xfrm>
            <a:off x="1043608" y="908720"/>
            <a:ext cx="7272808" cy="3631763"/>
          </a:xfrm>
          <a:prstGeom prst="rect">
            <a:avLst/>
          </a:prstGeom>
          <a:noFill/>
        </p:spPr>
        <p:txBody>
          <a:bodyPr wrap="square">
            <a:spAutoFit/>
          </a:bodyPr>
          <a:lstStyle/>
          <a:p>
            <a:pPr algn="ctr"/>
            <a:endParaRPr lang="es-ES" sz="3600" b="1" kern="0" dirty="0">
              <a:solidFill>
                <a:srgbClr val="333399"/>
              </a:solidFill>
              <a:latin typeface="Arial"/>
              <a:ea typeface="+mj-ea"/>
              <a:cs typeface="+mj-cs"/>
            </a:endParaRPr>
          </a:p>
          <a:p>
            <a:pPr algn="ctr"/>
            <a:endParaRPr kumimoji="0" lang="es-ES" sz="3600" b="1" u="none" strike="noStrike" kern="0" cap="none" spc="0" normalizeH="0" baseline="0" noProof="0" dirty="0">
              <a:ln>
                <a:noFill/>
              </a:ln>
              <a:solidFill>
                <a:srgbClr val="333399"/>
              </a:solidFill>
              <a:effectLst/>
              <a:uLnTx/>
              <a:uFillTx/>
              <a:latin typeface="Arial"/>
              <a:ea typeface="+mj-ea"/>
              <a:cs typeface="+mj-cs"/>
            </a:endParaRPr>
          </a:p>
          <a:p>
            <a:pPr algn="ctr"/>
            <a:endParaRPr lang="es-ES" sz="3600" b="1" kern="0" dirty="0">
              <a:solidFill>
                <a:srgbClr val="333399"/>
              </a:solidFill>
              <a:latin typeface="Arial"/>
              <a:ea typeface="+mj-ea"/>
              <a:cs typeface="+mj-cs"/>
            </a:endParaRPr>
          </a:p>
          <a:p>
            <a:pPr algn="ctr"/>
            <a:r>
              <a:rPr kumimoji="0" lang="es-ES" sz="3600" b="1" u="none" strike="noStrike" kern="0" cap="none" spc="0" normalizeH="0" baseline="0" noProof="0" dirty="0">
                <a:ln>
                  <a:noFill/>
                </a:ln>
                <a:solidFill>
                  <a:srgbClr val="333399"/>
                </a:solidFill>
                <a:effectLst/>
                <a:uLnTx/>
                <a:uFillTx/>
                <a:latin typeface="Arial"/>
                <a:ea typeface="+mj-ea"/>
                <a:cs typeface="+mj-cs"/>
              </a:rPr>
              <a:t>Jurisprudencia reciente sobre propiedad horizontal</a:t>
            </a:r>
            <a:br>
              <a:rPr kumimoji="0" lang="es-ES" sz="2400" b="0" i="1" u="none" strike="noStrike" kern="0" cap="none" spc="0" normalizeH="0" baseline="0" noProof="0" dirty="0">
                <a:ln>
                  <a:noFill/>
                </a:ln>
                <a:solidFill>
                  <a:srgbClr val="333399"/>
                </a:solidFill>
                <a:effectLst/>
                <a:uLnTx/>
                <a:uFillTx/>
                <a:latin typeface="Arial"/>
                <a:ea typeface="+mj-ea"/>
                <a:cs typeface="+mj-cs"/>
              </a:rPr>
            </a:br>
            <a:br>
              <a:rPr kumimoji="0" lang="es-ES" sz="3200" b="0" i="0" u="none" strike="noStrike" kern="0" cap="none" spc="0" normalizeH="0" baseline="0" noProof="0" dirty="0">
                <a:ln>
                  <a:noFill/>
                </a:ln>
                <a:solidFill>
                  <a:srgbClr val="333399"/>
                </a:solidFill>
                <a:effectLst/>
                <a:uLnTx/>
                <a:uFillTx/>
                <a:latin typeface="Arial"/>
                <a:ea typeface="+mj-ea"/>
                <a:cs typeface="+mj-cs"/>
              </a:rPr>
            </a:br>
            <a:endParaRPr lang="es-ES" dirty="0"/>
          </a:p>
        </p:txBody>
      </p:sp>
      <p:pic>
        <p:nvPicPr>
          <p:cNvPr id="5" name="Imagen 4">
            <a:extLst>
              <a:ext uri="{FF2B5EF4-FFF2-40B4-BE49-F238E27FC236}">
                <a16:creationId xmlns:a16="http://schemas.microsoft.com/office/drawing/2014/main" id="{FB7F4084-302E-46DB-B03B-C7545ADCDAE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990404"/>
            <a:ext cx="1296144" cy="1656184"/>
          </a:xfrm>
          <a:prstGeom prst="rect">
            <a:avLst/>
          </a:prstGeom>
          <a:noFill/>
          <a:ln>
            <a:noFill/>
          </a:ln>
        </p:spPr>
      </p:pic>
    </p:spTree>
    <p:extLst>
      <p:ext uri="{BB962C8B-B14F-4D97-AF65-F5344CB8AC3E}">
        <p14:creationId xmlns:p14="http://schemas.microsoft.com/office/powerpoint/2010/main" val="3831052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a:xfrm>
            <a:off x="250825" y="0"/>
            <a:ext cx="8229600" cy="1143000"/>
          </a:xfrm>
        </p:spPr>
        <p:txBody>
          <a:bodyPr/>
          <a:lstStyle/>
          <a:p>
            <a:r>
              <a:rPr lang="es-ES" altLang="es-ES" sz="2400" b="1" dirty="0">
                <a:solidFill>
                  <a:srgbClr val="FF0000"/>
                </a:solidFill>
              </a:rPr>
              <a:t>EXCEPCIONES A LA OBLIGACIÓN DE ESTAR AL CORRIENTE DEL PAGO PARA PODER IMPUGNAR ACUERDO</a:t>
            </a:r>
          </a:p>
        </p:txBody>
      </p:sp>
      <p:sp>
        <p:nvSpPr>
          <p:cNvPr id="7171" name="Marcador de contenido 2"/>
          <p:cNvSpPr>
            <a:spLocks noGrp="1"/>
          </p:cNvSpPr>
          <p:nvPr>
            <p:ph idx="1"/>
          </p:nvPr>
        </p:nvSpPr>
        <p:spPr>
          <a:xfrm>
            <a:off x="457200" y="1268760"/>
            <a:ext cx="8229600" cy="4857403"/>
          </a:xfrm>
        </p:spPr>
        <p:txBody>
          <a:bodyPr/>
          <a:lstStyle/>
          <a:p>
            <a:pPr algn="just"/>
            <a:r>
              <a:rPr lang="es-ES" altLang="es-ES" sz="2000" b="1" dirty="0"/>
              <a:t>STS 154/2022, de 28 de febrero.</a:t>
            </a:r>
          </a:p>
          <a:p>
            <a:pPr algn="just"/>
            <a:r>
              <a:rPr lang="es-ES" altLang="es-ES" sz="2000" dirty="0"/>
              <a:t>Para que rija la excepción a la obligación de pago o consignación a que se refiere el art. 18.2 LPH, debe tratarse de </a:t>
            </a:r>
            <a:r>
              <a:rPr lang="es-ES" sz="2000" dirty="0">
                <a:solidFill>
                  <a:srgbClr val="000000"/>
                </a:solidFill>
                <a:effectLst/>
                <a:ea typeface="Times New Roman" panose="02020603050405020304" pitchFamily="18" charset="0"/>
                <a:cs typeface="Verdana" panose="020B0604030504040204" pitchFamily="34" charset="0"/>
              </a:rPr>
              <a:t>supuesto de impugnación de un acuerdo relativo al establecimiento o alteración de las cuotas de participación entre los propietarios a que se refiere el </a:t>
            </a:r>
            <a:r>
              <a:rPr lang="es-ES" sz="2000" i="1" dirty="0">
                <a:solidFill>
                  <a:srgbClr val="000000"/>
                </a:solidFill>
                <a:effectLst/>
                <a:ea typeface="Times New Roman" panose="02020603050405020304" pitchFamily="18" charset="0"/>
                <a:cs typeface="Verdana" panose="020B0604030504040204" pitchFamily="34" charset="0"/>
              </a:rPr>
              <a:t> </a:t>
            </a:r>
            <a:r>
              <a:rPr lang="es-ES" sz="2000" dirty="0">
                <a:solidFill>
                  <a:srgbClr val="000000"/>
                </a:solidFill>
                <a:effectLst/>
                <a:ea typeface="Times New Roman" panose="02020603050405020304" pitchFamily="18" charset="0"/>
                <a:cs typeface="Verdana" panose="020B0604030504040204" pitchFamily="34" charset="0"/>
              </a:rPr>
              <a:t>art. 9 LPH.</a:t>
            </a:r>
          </a:p>
          <a:p>
            <a:pPr algn="just"/>
            <a:r>
              <a:rPr lang="es-ES" sz="2000" dirty="0">
                <a:solidFill>
                  <a:srgbClr val="000000"/>
                </a:solidFill>
                <a:effectLst/>
                <a:ea typeface="Times New Roman" panose="02020603050405020304" pitchFamily="18" charset="0"/>
                <a:cs typeface="Verdana" panose="020B0604030504040204" pitchFamily="34" charset="0"/>
              </a:rPr>
              <a:t>Se consideran incluidos en la excepción los acuerdos de la comunidad de propietarios que alteran la forma de contribución a los gastos comunes según el coeficiente fijado en el título constitutivo y la manera indicada en los estatutos, así como las reformulaciones de las cuentas para adaptarlas a tales modificaciones.</a:t>
            </a:r>
            <a:endParaRPr lang="es-ES" altLang="es-ES" sz="2000" dirty="0"/>
          </a:p>
          <a:p>
            <a:pPr algn="just"/>
            <a:r>
              <a:rPr lang="es-ES" altLang="es-ES" sz="2000" dirty="0"/>
              <a:t>Por el contrario, la fijación de una cuota extraordinaria o una derrama para sufragar la ejecución de un acuerdo no se considera incursa en la excepción.</a:t>
            </a:r>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10</a:t>
            </a:fld>
            <a:endParaRPr lang="en-GB" alt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467544" y="0"/>
            <a:ext cx="8229600" cy="1143000"/>
          </a:xfrm>
        </p:spPr>
        <p:txBody>
          <a:bodyPr/>
          <a:lstStyle/>
          <a:p>
            <a:r>
              <a:rPr lang="es-ES" altLang="es-ES" sz="3000" b="1" dirty="0">
                <a:solidFill>
                  <a:srgbClr val="FF0000"/>
                </a:solidFill>
              </a:rPr>
              <a:t>NULIDAD DE ACUERDOS ADOPTADOS CON ABUSO DE DERECHO</a:t>
            </a:r>
          </a:p>
        </p:txBody>
      </p:sp>
      <p:sp>
        <p:nvSpPr>
          <p:cNvPr id="9219" name="Marcador de contenido 2"/>
          <p:cNvSpPr>
            <a:spLocks noGrp="1"/>
          </p:cNvSpPr>
          <p:nvPr>
            <p:ph idx="1"/>
          </p:nvPr>
        </p:nvSpPr>
        <p:spPr>
          <a:xfrm>
            <a:off x="457200" y="1481138"/>
            <a:ext cx="8229600" cy="4525962"/>
          </a:xfrm>
        </p:spPr>
        <p:txBody>
          <a:bodyPr/>
          <a:lstStyle/>
          <a:p>
            <a:pPr algn="just">
              <a:spcAft>
                <a:spcPts val="750"/>
              </a:spcAft>
            </a:pPr>
            <a:r>
              <a:rPr lang="es-ES" sz="1600" b="1" dirty="0">
                <a:effectLst/>
                <a:ea typeface="Times New Roman" panose="02020603050405020304" pitchFamily="18" charset="0"/>
                <a:cs typeface="Verdana" panose="020B0604030504040204" pitchFamily="34" charset="0"/>
              </a:rPr>
              <a:t>STS 12/2022, de 12 de enero.</a:t>
            </a:r>
          </a:p>
          <a:p>
            <a:pPr algn="just">
              <a:spcAft>
                <a:spcPts val="750"/>
              </a:spcAft>
            </a:pPr>
            <a:r>
              <a:rPr lang="es-ES" sz="1600" dirty="0">
                <a:effectLst/>
                <a:ea typeface="Times New Roman" panose="02020603050405020304" pitchFamily="18" charset="0"/>
                <a:cs typeface="Verdana" panose="020B0604030504040204" pitchFamily="34" charset="0"/>
              </a:rPr>
              <a:t>Demanda contra la comunidad de propietarios, en la que solicitaba que fuera condenada a permitir llevar a cabo los trabajos pendientes de realizar en los conductos de evacuación de humos del negocio de restauración sito en la comunidad, al cese en la prohibición de acceso a elementos comunes el edificio para realizar los trabajos y a la facilitación de acceso a los mismos.</a:t>
            </a:r>
          </a:p>
          <a:p>
            <a:pPr algn="just">
              <a:spcAft>
                <a:spcPts val="750"/>
              </a:spcAft>
            </a:pPr>
            <a:r>
              <a:rPr lang="es-ES" sz="1600" dirty="0">
                <a:effectLst/>
                <a:ea typeface="Times New Roman" panose="02020603050405020304" pitchFamily="18" charset="0"/>
                <a:cs typeface="Verdana" panose="020B0604030504040204" pitchFamily="34" charset="0"/>
              </a:rPr>
              <a:t>El conflicto derivó del hecho de que la ejecución de obras de adecuación a la normativa de seguridad en materia de incendios y de estanqueidad requería el acceso a determinadas zonas comunes, que fue impedido por la comunidad demandada. La autorización que solicitó la demandante no pretendía la obtención de un acuerdo de la comunidad que debiera consentir las obras, sino que tenía por objeto salvar la prohibición de acceso a determinadas zonas comunes por las que pasaba la conducción, ya que la realización en esas instalaciones de trabajos, por razones de seguridad, no requería de acuerdo previo de la junta de propietarios.</a:t>
            </a:r>
          </a:p>
          <a:p>
            <a:pPr algn="just">
              <a:spcAft>
                <a:spcPts val="750"/>
              </a:spcAft>
            </a:pPr>
            <a:r>
              <a:rPr lang="es-ES" sz="1600" dirty="0">
                <a:effectLst/>
                <a:ea typeface="Times New Roman" panose="02020603050405020304" pitchFamily="18" charset="0"/>
                <a:cs typeface="Verdana" panose="020B0604030504040204" pitchFamily="34" charset="0"/>
              </a:rPr>
              <a:t>Como la comunidad no permitió la realización de obras de adecuación a la normativa de seguridad de unas instalaciones comunes (impuestas por el ayuntamiento), se perjudica el uso y disfrute de la propiedad, por lo que dichos acuerdos son nulos. Se desestima el recurso de casación.</a:t>
            </a:r>
            <a:endParaRPr lang="es-ES" sz="1600" dirty="0">
              <a:effectLst/>
              <a:ea typeface="Times New Roman" panose="02020603050405020304" pitchFamily="18" charset="0"/>
              <a:cs typeface="Times New Roman" panose="02020603050405020304" pitchFamily="18" charset="0"/>
            </a:endParaRPr>
          </a:p>
          <a:p>
            <a:pPr algn="just">
              <a:spcAft>
                <a:spcPts val="750"/>
              </a:spcAft>
            </a:pPr>
            <a:endParaRPr lang="es-ES" sz="1600" dirty="0">
              <a:effectLst/>
              <a:latin typeface="Times New Roman" panose="02020603050405020304" pitchFamily="18" charset="0"/>
              <a:ea typeface="Times New Roman" panose="02020603050405020304" pitchFamily="18" charset="0"/>
            </a:endParaRPr>
          </a:p>
          <a:p>
            <a:pPr algn="just"/>
            <a:endParaRPr lang="es-ES" altLang="es-ES" dirty="0"/>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11</a:t>
            </a:fld>
            <a:endParaRPr lang="en-GB" altLang="es-E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E39F3B-F694-F0C8-7C58-615C0A277E9C}"/>
              </a:ext>
            </a:extLst>
          </p:cNvPr>
          <p:cNvSpPr>
            <a:spLocks noGrp="1"/>
          </p:cNvSpPr>
          <p:nvPr>
            <p:ph type="title"/>
          </p:nvPr>
        </p:nvSpPr>
        <p:spPr>
          <a:xfrm>
            <a:off x="457200" y="136525"/>
            <a:ext cx="8229600" cy="988219"/>
          </a:xfrm>
        </p:spPr>
        <p:txBody>
          <a:bodyPr/>
          <a:lstStyle/>
          <a:p>
            <a:r>
              <a:rPr lang="es-ES" sz="3600" b="1" dirty="0">
                <a:solidFill>
                  <a:srgbClr val="FF0000"/>
                </a:solidFill>
              </a:rPr>
              <a:t>PROHIBICIÓN DE IGUALDAD DE CUOTAS</a:t>
            </a:r>
          </a:p>
        </p:txBody>
      </p:sp>
      <p:sp>
        <p:nvSpPr>
          <p:cNvPr id="3" name="Marcador de contenido 2">
            <a:extLst>
              <a:ext uri="{FF2B5EF4-FFF2-40B4-BE49-F238E27FC236}">
                <a16:creationId xmlns:a16="http://schemas.microsoft.com/office/drawing/2014/main" id="{CCE55086-AEC5-84B4-A984-C07B65803330}"/>
              </a:ext>
            </a:extLst>
          </p:cNvPr>
          <p:cNvSpPr>
            <a:spLocks noGrp="1"/>
          </p:cNvSpPr>
          <p:nvPr>
            <p:ph idx="1"/>
          </p:nvPr>
        </p:nvSpPr>
        <p:spPr/>
        <p:txBody>
          <a:bodyPr/>
          <a:lstStyle/>
          <a:p>
            <a:r>
              <a:rPr lang="es-ES" sz="1600" b="1" dirty="0"/>
              <a:t>STS 791/2022, de 18 de noviembre.</a:t>
            </a:r>
          </a:p>
          <a:p>
            <a:pPr algn="just"/>
            <a:r>
              <a:rPr lang="es-ES" sz="1600" b="0" i="0" dirty="0">
                <a:effectLst/>
                <a:cs typeface="Arial" panose="020B0604020202020204" pitchFamily="34" charset="0"/>
              </a:rPr>
              <a:t>Contribución con arreglo a la cuota de participación. Título constitutivo que autoriza al reparto de los gastos por cada escalera. </a:t>
            </a:r>
          </a:p>
          <a:p>
            <a:pPr algn="just"/>
            <a:r>
              <a:rPr lang="es-ES" sz="1600" b="0" i="0" dirty="0">
                <a:effectLst/>
                <a:cs typeface="Arial" panose="020B0604020202020204" pitchFamily="34" charset="0"/>
              </a:rPr>
              <a:t>Se habilitaba a la Comunidad para diferenciar en sus presupuestos los gastos de las viviendas con respecto a los garajes que tienen realidad económica y funcional manifiestamente diferente, al no estar incluidos en el concepto "escalera". Igualmente se facultaba a la Comunidad para diferenciar en sus presupuestos a los locales, dado que los gastos que a los mismos se le podían repercutir no eran los "gastos específicos de cada escalera". </a:t>
            </a:r>
          </a:p>
          <a:p>
            <a:pPr algn="just"/>
            <a:r>
              <a:rPr lang="es-ES" sz="1600" b="0" i="0" dirty="0">
                <a:effectLst/>
                <a:cs typeface="Arial" panose="020B0604020202020204" pitchFamily="34" charset="0"/>
              </a:rPr>
              <a:t>En suma, el título constitutivo, al tiempo que facultaba la distribución entre las escaleras de los gastos específicos de las mismas, también permitía la atribución a los locales y garajes de los gastos específicos de los mismos, por lo que los presupuestos impugnados establecen una individualización de gastos autorizada por el título constitutivo. </a:t>
            </a:r>
          </a:p>
          <a:p>
            <a:pPr algn="just"/>
            <a:r>
              <a:rPr lang="es-ES" sz="1600" b="0" i="0" dirty="0">
                <a:effectLst/>
                <a:cs typeface="Arial" panose="020B0604020202020204" pitchFamily="34" charset="0"/>
              </a:rPr>
              <a:t>El reparto de cada uno de los presupuestos debe efectuarse con arreglo al coeficiente de participación establecido en el título constitutivo, sin que proceda el reparto con arreglo a cuotas iguales. La vuelta al sistema de distribución de gastos instaurada por el título constitutivo no requiere la unanimidad de todos los propietarios para la adopción del mismo, sino mayoría, pues se trata de retomar el sistema inicial del título constitutivo que nunca se modificó.</a:t>
            </a:r>
            <a:endParaRPr lang="es-ES" sz="1600" dirty="0">
              <a:cs typeface="Arial" panose="020B0604020202020204" pitchFamily="34" charset="0"/>
            </a:endParaRPr>
          </a:p>
        </p:txBody>
      </p:sp>
      <p:sp>
        <p:nvSpPr>
          <p:cNvPr id="4" name="Marcador de número de diapositiva 3">
            <a:extLst>
              <a:ext uri="{FF2B5EF4-FFF2-40B4-BE49-F238E27FC236}">
                <a16:creationId xmlns:a16="http://schemas.microsoft.com/office/drawing/2014/main" id="{243F4DBA-8B5B-F547-03D4-249A0B8AA1D7}"/>
              </a:ext>
            </a:extLst>
          </p:cNvPr>
          <p:cNvSpPr>
            <a:spLocks noGrp="1"/>
          </p:cNvSpPr>
          <p:nvPr>
            <p:ph type="sldNum" sz="quarter" idx="12"/>
          </p:nvPr>
        </p:nvSpPr>
        <p:spPr/>
        <p:txBody>
          <a:bodyPr/>
          <a:lstStyle/>
          <a:p>
            <a:pPr>
              <a:defRPr/>
            </a:pPr>
            <a:fld id="{E38E15DD-32D0-4836-93B7-128FB72BDB07}" type="slidenum">
              <a:rPr lang="en-GB" altLang="es-ES" smtClean="0"/>
              <a:pPr>
                <a:defRPr/>
              </a:pPr>
              <a:t>12</a:t>
            </a:fld>
            <a:endParaRPr lang="en-GB" altLang="es-ES" dirty="0"/>
          </a:p>
        </p:txBody>
      </p:sp>
    </p:spTree>
    <p:extLst>
      <p:ext uri="{BB962C8B-B14F-4D97-AF65-F5344CB8AC3E}">
        <p14:creationId xmlns:p14="http://schemas.microsoft.com/office/powerpoint/2010/main" val="238332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395288" y="12700"/>
            <a:ext cx="8229600" cy="1143000"/>
          </a:xfrm>
        </p:spPr>
        <p:txBody>
          <a:bodyPr/>
          <a:lstStyle/>
          <a:p>
            <a:r>
              <a:rPr lang="es-ES" altLang="es-ES" sz="4000" b="1" dirty="0">
                <a:solidFill>
                  <a:srgbClr val="FF0000"/>
                </a:solidFill>
              </a:rPr>
              <a:t>LA COMUNIDAD COMO CONSUMIDORA</a:t>
            </a:r>
          </a:p>
        </p:txBody>
      </p:sp>
      <p:sp>
        <p:nvSpPr>
          <p:cNvPr id="15363" name="Marcador de contenido 2"/>
          <p:cNvSpPr>
            <a:spLocks noGrp="1"/>
          </p:cNvSpPr>
          <p:nvPr>
            <p:ph idx="1"/>
          </p:nvPr>
        </p:nvSpPr>
        <p:spPr>
          <a:xfrm>
            <a:off x="457200" y="1340768"/>
            <a:ext cx="8229600" cy="4785395"/>
          </a:xfrm>
        </p:spPr>
        <p:txBody>
          <a:bodyPr/>
          <a:lstStyle/>
          <a:p>
            <a:pPr algn="just">
              <a:defRPr/>
            </a:pPr>
            <a:r>
              <a:rPr lang="es-ES" altLang="es-ES" sz="1400" b="1" dirty="0"/>
              <a:t>SSTS 201/2021, de 13 de abril; y 712/2022, de 26 de octubre.</a:t>
            </a:r>
          </a:p>
          <a:p>
            <a:pPr algn="just">
              <a:lnSpc>
                <a:spcPct val="107000"/>
              </a:lnSpc>
              <a:spcAft>
                <a:spcPts val="800"/>
              </a:spcAft>
            </a:pPr>
            <a:r>
              <a:rPr lang="es-ES" sz="1400" dirty="0">
                <a:solidFill>
                  <a:srgbClr val="000000"/>
                </a:solidFill>
                <a:effectLst/>
                <a:ea typeface="Times New Roman" panose="02020603050405020304" pitchFamily="18" charset="0"/>
                <a:cs typeface="Verdana" panose="020B0604030504040204" pitchFamily="34" charset="0"/>
              </a:rPr>
              <a:t>La </a:t>
            </a:r>
            <a:r>
              <a:rPr lang="es-ES" sz="1400" i="1" dirty="0">
                <a:solidFill>
                  <a:srgbClr val="000000"/>
                </a:solidFill>
                <a:effectLst/>
                <a:ea typeface="Times New Roman" panose="02020603050405020304" pitchFamily="18" charset="0"/>
                <a:cs typeface="Verdana" panose="020B0604030504040204" pitchFamily="34" charset="0"/>
              </a:rPr>
              <a:t> </a:t>
            </a:r>
            <a:r>
              <a:rPr lang="es-ES" sz="1400" dirty="0">
                <a:solidFill>
                  <a:srgbClr val="000000"/>
                </a:solidFill>
                <a:effectLst/>
                <a:ea typeface="Times New Roman" panose="02020603050405020304" pitchFamily="18" charset="0"/>
                <a:cs typeface="Verdana" panose="020B0604030504040204" pitchFamily="34" charset="0"/>
              </a:rPr>
              <a:t>STJUE de 2 de abril de 2020, asunto C-329/19 (</a:t>
            </a:r>
            <a:r>
              <a:rPr lang="es-ES" sz="1400" i="1" dirty="0">
                <a:solidFill>
                  <a:srgbClr val="000000"/>
                </a:solidFill>
                <a:effectLst/>
                <a:ea typeface="Times New Roman" panose="02020603050405020304" pitchFamily="18" charset="0"/>
                <a:cs typeface="Verdana" panose="020B0604030504040204" pitchFamily="34" charset="0"/>
              </a:rPr>
              <a:t>Condominio di Milano</a:t>
            </a:r>
            <a:r>
              <a:rPr lang="es-ES" sz="1400" dirty="0">
                <a:solidFill>
                  <a:srgbClr val="000000"/>
                </a:solidFill>
                <a:effectLst/>
                <a:ea typeface="Times New Roman" panose="02020603050405020304" pitchFamily="18" charset="0"/>
                <a:cs typeface="Verdana" panose="020B0604030504040204" pitchFamily="34" charset="0"/>
              </a:rPr>
              <a:t>), declaró que, si bien el </a:t>
            </a:r>
            <a:r>
              <a:rPr lang="es-ES" sz="1400" i="1" dirty="0">
                <a:solidFill>
                  <a:srgbClr val="000000"/>
                </a:solidFill>
                <a:effectLst/>
                <a:ea typeface="Times New Roman" panose="02020603050405020304" pitchFamily="18" charset="0"/>
                <a:cs typeface="Verdana" panose="020B0604030504040204" pitchFamily="34" charset="0"/>
              </a:rPr>
              <a:t> </a:t>
            </a:r>
            <a:r>
              <a:rPr lang="es-ES" sz="1400" dirty="0">
                <a:solidFill>
                  <a:srgbClr val="000000"/>
                </a:solidFill>
                <a:effectLst/>
                <a:ea typeface="Times New Roman" panose="02020603050405020304" pitchFamily="18" charset="0"/>
                <a:cs typeface="Verdana" panose="020B0604030504040204" pitchFamily="34" charset="0"/>
              </a:rPr>
              <a:t>art. 2 b) de la Directiva 93/13, limita el concepto de "consumidor" a "toda persona física que, en los contratos regulados por la presente Directiva, actúe con un propósito ajeno a su actividad profesional", los Estados miembros mantienen su libertad de regular el régimen jurídico de la comunidad de propietarios en sus ordenamientos jurídicos nacionales respectivos, calificándola o no como "persona jurídica".</a:t>
            </a:r>
            <a:endParaRPr lang="es-ES" sz="1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s-ES" sz="1400" dirty="0">
                <a:solidFill>
                  <a:srgbClr val="000000"/>
                </a:solidFill>
                <a:effectLst/>
                <a:ea typeface="Times New Roman" panose="02020603050405020304" pitchFamily="18" charset="0"/>
                <a:cs typeface="Verdana" panose="020B0604030504040204" pitchFamily="34" charset="0"/>
              </a:rPr>
              <a:t>Además, con arreglo a los</a:t>
            </a:r>
            <a:r>
              <a:rPr lang="es-ES" sz="1400" i="1" dirty="0">
                <a:solidFill>
                  <a:srgbClr val="000000"/>
                </a:solidFill>
                <a:effectLst/>
                <a:ea typeface="Times New Roman" panose="02020603050405020304" pitchFamily="18" charset="0"/>
                <a:cs typeface="Verdana" panose="020B0604030504040204" pitchFamily="34" charset="0"/>
              </a:rPr>
              <a:t> </a:t>
            </a:r>
            <a:r>
              <a:rPr lang="es-ES" sz="1400" dirty="0">
                <a:solidFill>
                  <a:srgbClr val="000000"/>
                </a:solidFill>
                <a:effectLst/>
                <a:ea typeface="Times New Roman" panose="02020603050405020304" pitchFamily="18" charset="0"/>
                <a:cs typeface="Verdana" panose="020B0604030504040204" pitchFamily="34" charset="0"/>
              </a:rPr>
              <a:t>arts. 169.4 TFUE y 8 de la Directiva 93/13, pueden adoptar medidas de protección de los consumidores más estrictas, siempre que sean compatibles con los tratados, de manera que pueden extender la aplicación de lo dispuesto en la citada directiva a las personas jurídicas o a las físicas que no sean consumidores en el sentido de esta.</a:t>
            </a:r>
            <a:endParaRPr lang="es-ES" sz="1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s-ES" sz="1400" dirty="0">
                <a:solidFill>
                  <a:srgbClr val="000000"/>
                </a:solidFill>
                <a:effectLst/>
                <a:ea typeface="Times New Roman" panose="02020603050405020304" pitchFamily="18" charset="0"/>
                <a:cs typeface="Verdana" panose="020B0604030504040204" pitchFamily="34" charset="0"/>
              </a:rPr>
              <a:t>En consecuencia, concluyó el TJUE que, aunque el condominio en derecho italiano (equivalente a la comunidad de propietarios española) no se encuentre comprendido en el concepto de "consumidor" en el sentido del art. 2 b), de la Directiva 93/13, los Estados  miembros pueden aplicar disposiciones de esta directiva a sectores no incluidos en su ámbito de aplicación.</a:t>
            </a:r>
            <a:endParaRPr lang="es-ES" sz="1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s-ES" sz="1400" dirty="0">
                <a:solidFill>
                  <a:srgbClr val="000000"/>
                </a:solidFill>
                <a:effectLst/>
                <a:ea typeface="Times New Roman" panose="02020603050405020304" pitchFamily="18" charset="0"/>
                <a:cs typeface="Verdana" panose="020B0604030504040204" pitchFamily="34" charset="0"/>
              </a:rPr>
              <a:t>En el ejercicio de esas facultades de los Estados miembros, el art. 3.2 TRLCU amplió el ámbito subjetivo del concepto de consumidor y pasó a considerar como tales no sólo a las personas físicas, sino también, en lo que ahora interesa, a las entidades sin personalidad jurídica que actúen sin ánimo de lucro en un ámbito ajeno a una actividad comercial o empresarial.</a:t>
            </a:r>
            <a:endParaRPr lang="es-ES" sz="1400" dirty="0">
              <a:effectLst/>
              <a:ea typeface="Times New Roman" panose="02020603050405020304" pitchFamily="18" charset="0"/>
              <a:cs typeface="Times New Roman" panose="02020603050405020304" pitchFamily="18" charset="0"/>
            </a:endParaRPr>
          </a:p>
          <a:p>
            <a:pPr algn="just">
              <a:defRPr/>
            </a:pPr>
            <a:r>
              <a:rPr lang="es-ES" altLang="es-ES" sz="1600" dirty="0"/>
              <a:t> Es por ello, que una comunidad de propiedad horizontal puede ser consumidora.</a:t>
            </a:r>
          </a:p>
          <a:p>
            <a:pPr algn="just">
              <a:defRPr/>
            </a:pPr>
            <a:endParaRPr lang="es-ES" altLang="es-ES" sz="1600" dirty="0"/>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13</a:t>
            </a:fld>
            <a:endParaRPr lang="en-GB" alt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323528" y="-40943"/>
            <a:ext cx="8229600" cy="1360487"/>
          </a:xfrm>
        </p:spPr>
        <p:txBody>
          <a:bodyPr/>
          <a:lstStyle/>
          <a:p>
            <a:r>
              <a:rPr lang="es-ES" altLang="es-ES" sz="3200" b="1" dirty="0">
                <a:solidFill>
                  <a:srgbClr val="FF0000"/>
                </a:solidFill>
              </a:rPr>
              <a:t>PALABRAS OFENSIVAS RECÍPROCAS EN UNA JUNTA DE PROPIETARIOS</a:t>
            </a:r>
          </a:p>
        </p:txBody>
      </p:sp>
      <p:sp>
        <p:nvSpPr>
          <p:cNvPr id="11267" name="Marcador de contenido 2"/>
          <p:cNvSpPr>
            <a:spLocks noGrp="1"/>
          </p:cNvSpPr>
          <p:nvPr>
            <p:ph idx="1"/>
          </p:nvPr>
        </p:nvSpPr>
        <p:spPr>
          <a:xfrm>
            <a:off x="457200" y="1319544"/>
            <a:ext cx="8229600" cy="4806619"/>
          </a:xfrm>
        </p:spPr>
        <p:txBody>
          <a:bodyPr/>
          <a:lstStyle/>
          <a:p>
            <a:pPr algn="just"/>
            <a:r>
              <a:rPr lang="es-ES" altLang="es-ES" sz="1600" b="1" dirty="0"/>
              <a:t>STS 833/2021, de 1 de diciembre.</a:t>
            </a:r>
          </a:p>
          <a:p>
            <a:pPr algn="just"/>
            <a:r>
              <a:rPr lang="es-ES" sz="1600" b="0" i="0" dirty="0">
                <a:effectLst/>
              </a:rPr>
              <a:t>Junta de propietarios en la que se produce una fuerte discusión entre el ex presidente y la presidenta actual por las cuentas y gastos derivadas de unas obras comunitarias. La discusión fue iniciada por el primero, que llamó reiteradamente “mentirosa” y “morosa” a la segunda, la cual al término de la junta y en presencia de otros propietarios llamó al expresidente “ladrón”.</a:t>
            </a:r>
          </a:p>
          <a:p>
            <a:pPr algn="just"/>
            <a:r>
              <a:rPr lang="es-ES" sz="1600" dirty="0"/>
              <a:t>El ex presidente demandó a la actual presidenta por vulneración de su derecho al honor. </a:t>
            </a:r>
            <a:endParaRPr lang="es-ES" sz="1600" b="0" i="0" dirty="0">
              <a:effectLst/>
            </a:endParaRPr>
          </a:p>
          <a:p>
            <a:pPr algn="just"/>
            <a:r>
              <a:rPr lang="es-ES" sz="1600" dirty="0"/>
              <a:t>La Sala realiza un juicio de proporcionalidad </a:t>
            </a:r>
            <a:r>
              <a:rPr lang="es-ES" sz="1600" b="0" i="0" dirty="0">
                <a:effectLst/>
              </a:rPr>
              <a:t>y tiene en cuenta la previa conducta mantenida y el vocabulario empleado por el demandante, de manera que quien utiliza términos ofensivos, o palabras similares subidas de tono está admitiendo y aceptando una situación de contienda y beligerancia verbal en la que el </a:t>
            </a:r>
            <a:r>
              <a:rPr lang="es-ES" sz="1600" i="0" dirty="0">
                <a:effectLst/>
              </a:rPr>
              <a:t>derecho al honor </a:t>
            </a:r>
            <a:r>
              <a:rPr lang="es-ES" sz="1600" b="0" i="0" dirty="0">
                <a:effectLst/>
              </a:rPr>
              <a:t>se debilita.</a:t>
            </a:r>
          </a:p>
          <a:p>
            <a:pPr algn="just"/>
            <a:r>
              <a:rPr lang="es-ES" altLang="es-ES" sz="1600" dirty="0"/>
              <a:t>Ponderando las concretas circunstancias del caso, concluye que debe prevalecer la libertad de expresión, porque </a:t>
            </a:r>
            <a:r>
              <a:rPr lang="es-ES" sz="1600" b="0" i="0" dirty="0">
                <a:effectLst/>
              </a:rPr>
              <a:t>no es posible buscar el amparo judicial en una verdadera instrumentalización de los tribunales de justicia 'por quienes se sienten ofendidos a consecuencia de haber sido ellos mismos ofensores', con evidente riesgo de banalización o desvalorización de los </a:t>
            </a:r>
            <a:r>
              <a:rPr lang="es-ES" sz="1600" i="0" dirty="0">
                <a:effectLst/>
              </a:rPr>
              <a:t>derechos</a:t>
            </a:r>
            <a:r>
              <a:rPr lang="es-ES" sz="1600" b="0" i="0" dirty="0">
                <a:effectLst/>
              </a:rPr>
              <a:t> fundamentales.</a:t>
            </a:r>
            <a:endParaRPr lang="es-ES" altLang="es-ES" sz="1600" dirty="0"/>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14</a:t>
            </a:fld>
            <a:endParaRPr lang="en-GB" alt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949F6-5CD5-07AA-81E0-917BF3AE6D2B}"/>
              </a:ext>
            </a:extLst>
          </p:cNvPr>
          <p:cNvSpPr>
            <a:spLocks noGrp="1"/>
          </p:cNvSpPr>
          <p:nvPr>
            <p:ph type="title"/>
          </p:nvPr>
        </p:nvSpPr>
        <p:spPr>
          <a:xfrm>
            <a:off x="457200" y="0"/>
            <a:ext cx="8229600" cy="1417638"/>
          </a:xfrm>
        </p:spPr>
        <p:txBody>
          <a:bodyPr/>
          <a:lstStyle/>
          <a:p>
            <a:r>
              <a:rPr lang="es-ES" sz="3600" b="1" dirty="0">
                <a:solidFill>
                  <a:srgbClr val="FF0000"/>
                </a:solidFill>
              </a:rPr>
              <a:t>COMUNIDAD DE PROPIETARIOS Y DERECHOS FUNDAMENTALES</a:t>
            </a:r>
          </a:p>
        </p:txBody>
      </p:sp>
      <p:sp>
        <p:nvSpPr>
          <p:cNvPr id="3" name="Marcador de contenido 2">
            <a:extLst>
              <a:ext uri="{FF2B5EF4-FFF2-40B4-BE49-F238E27FC236}">
                <a16:creationId xmlns:a16="http://schemas.microsoft.com/office/drawing/2014/main" id="{65373ED3-B7BD-7844-71C5-74F0DAA59D65}"/>
              </a:ext>
            </a:extLst>
          </p:cNvPr>
          <p:cNvSpPr>
            <a:spLocks noGrp="1"/>
          </p:cNvSpPr>
          <p:nvPr>
            <p:ph idx="1"/>
          </p:nvPr>
        </p:nvSpPr>
        <p:spPr/>
        <p:txBody>
          <a:bodyPr/>
          <a:lstStyle/>
          <a:p>
            <a:pPr algn="just"/>
            <a:r>
              <a:rPr lang="es-ES" sz="2000" b="1" dirty="0">
                <a:effectLst/>
                <a:ea typeface="Times New Roman" panose="02020603050405020304" pitchFamily="18" charset="0"/>
              </a:rPr>
              <a:t>STS 217/2023, de 13 de febrero.</a:t>
            </a:r>
          </a:p>
          <a:p>
            <a:pPr algn="just"/>
            <a:r>
              <a:rPr lang="es-ES" sz="2000" dirty="0">
                <a:solidFill>
                  <a:srgbClr val="000000"/>
                </a:solidFill>
                <a:effectLst/>
                <a:ea typeface="Calibri" panose="020F0502020204030204" pitchFamily="34" charset="0"/>
              </a:rPr>
              <a:t>Vulneración de derechos fundamentales por las actuaciones de una comunidad de propietarios que declaró como indispensable la práctica nudista para el acceso a los elementos comunes de la finca, incluso con medidas coactivas, sin justificación en los estatutos</a:t>
            </a:r>
            <a:r>
              <a:rPr lang="es-ES" sz="2000" b="1" dirty="0">
                <a:solidFill>
                  <a:srgbClr val="000000"/>
                </a:solidFill>
                <a:effectLst/>
                <a:ea typeface="Times New Roman" panose="02020603050405020304" pitchFamily="18" charset="0"/>
              </a:rPr>
              <a:t>.</a:t>
            </a:r>
            <a:endParaRPr lang="es-ES" sz="2000" dirty="0">
              <a:solidFill>
                <a:srgbClr val="000000"/>
              </a:solidFill>
              <a:effectLst/>
              <a:ea typeface="Calibri" panose="020F0502020204030204" pitchFamily="34" charset="0"/>
            </a:endParaRPr>
          </a:p>
          <a:p>
            <a:pPr algn="just"/>
            <a:r>
              <a:rPr lang="es-ES" sz="2000" dirty="0">
                <a:effectLst/>
                <a:ea typeface="Calibri" panose="020F0502020204030204" pitchFamily="34" charset="0"/>
              </a:rPr>
              <a:t>Ante la falta de previsión estatutaria que justifique la privación del disfrute de los elementos comunes de los que los demandantes son cotitulares, se aprecia que la imposición del nudismo vulnera el derecho de igualdad, supone una discriminación de los demandantes por razón de sus ideas y pensamientos y atenta a su libertad de movimientos y a su derecho a la intimidad.</a:t>
            </a:r>
            <a:endParaRPr lang="es-ES" sz="2000" dirty="0">
              <a:ea typeface="Calibri" panose="020F0502020204030204" pitchFamily="34" charset="0"/>
            </a:endParaRPr>
          </a:p>
          <a:p>
            <a:pPr algn="just"/>
            <a:r>
              <a:rPr lang="es-ES" sz="2000" dirty="0">
                <a:solidFill>
                  <a:srgbClr val="000000"/>
                </a:solidFill>
                <a:effectLst/>
                <a:ea typeface="Calibri" panose="020F0502020204030204" pitchFamily="34" charset="0"/>
              </a:rPr>
              <a:t>La sentencia declara la vulneración de los derechos fundamentales reseñados y fija una indemnización por daños morales de 1000 euros para cada uno de los demandantes.</a:t>
            </a:r>
          </a:p>
          <a:p>
            <a:endParaRPr lang="es-ES" dirty="0"/>
          </a:p>
        </p:txBody>
      </p:sp>
      <p:sp>
        <p:nvSpPr>
          <p:cNvPr id="4" name="Marcador de número de diapositiva 3">
            <a:extLst>
              <a:ext uri="{FF2B5EF4-FFF2-40B4-BE49-F238E27FC236}">
                <a16:creationId xmlns:a16="http://schemas.microsoft.com/office/drawing/2014/main" id="{AF04BAA1-7F1A-3F08-1C04-C8BF07902350}"/>
              </a:ext>
            </a:extLst>
          </p:cNvPr>
          <p:cNvSpPr>
            <a:spLocks noGrp="1"/>
          </p:cNvSpPr>
          <p:nvPr>
            <p:ph type="sldNum" sz="quarter" idx="12"/>
          </p:nvPr>
        </p:nvSpPr>
        <p:spPr/>
        <p:txBody>
          <a:bodyPr/>
          <a:lstStyle/>
          <a:p>
            <a:pPr>
              <a:defRPr/>
            </a:pPr>
            <a:fld id="{E38E15DD-32D0-4836-93B7-128FB72BDB07}" type="slidenum">
              <a:rPr lang="en-GB" altLang="es-ES" smtClean="0"/>
              <a:pPr>
                <a:defRPr/>
              </a:pPr>
              <a:t>15</a:t>
            </a:fld>
            <a:endParaRPr lang="en-GB" altLang="es-ES"/>
          </a:p>
        </p:txBody>
      </p:sp>
    </p:spTree>
    <p:extLst>
      <p:ext uri="{BB962C8B-B14F-4D97-AF65-F5344CB8AC3E}">
        <p14:creationId xmlns:p14="http://schemas.microsoft.com/office/powerpoint/2010/main" val="293556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ítulo 1"/>
          <p:cNvSpPr>
            <a:spLocks noGrp="1"/>
          </p:cNvSpPr>
          <p:nvPr>
            <p:ph type="title"/>
          </p:nvPr>
        </p:nvSpPr>
        <p:spPr>
          <a:xfrm>
            <a:off x="-236984" y="0"/>
            <a:ext cx="9380984" cy="1341438"/>
          </a:xfrm>
        </p:spPr>
        <p:txBody>
          <a:bodyPr/>
          <a:lstStyle/>
          <a:p>
            <a:r>
              <a:rPr lang="es-ES" altLang="es-ES" sz="2800" b="1" dirty="0">
                <a:solidFill>
                  <a:srgbClr val="FF0000"/>
                </a:solidFill>
              </a:rPr>
              <a:t>PRESCRIPCIÓN ACCIÓN RECLAMACIÓN CUOTAS. APROVECHA A TODOS LOS COMUNEROS</a:t>
            </a:r>
          </a:p>
        </p:txBody>
      </p:sp>
      <p:sp>
        <p:nvSpPr>
          <p:cNvPr id="3075" name="Marcador de contenido 2"/>
          <p:cNvSpPr>
            <a:spLocks noGrp="1"/>
          </p:cNvSpPr>
          <p:nvPr>
            <p:ph idx="1"/>
          </p:nvPr>
        </p:nvSpPr>
        <p:spPr>
          <a:xfrm>
            <a:off x="467544" y="1268760"/>
            <a:ext cx="8219256" cy="4857403"/>
          </a:xfrm>
        </p:spPr>
        <p:txBody>
          <a:bodyPr/>
          <a:lstStyle/>
          <a:p>
            <a:endParaRPr lang="es-ES" altLang="es-ES" sz="1800" dirty="0"/>
          </a:p>
          <a:p>
            <a:pPr marL="628650" indent="-285750" algn="just">
              <a:lnSpc>
                <a:spcPct val="107000"/>
              </a:lnSpc>
              <a:spcAft>
                <a:spcPts val="800"/>
              </a:spcAft>
              <a:buFont typeface="Arial" panose="020B0604020202020204" pitchFamily="34" charset="0"/>
              <a:buChar char="•"/>
            </a:pPr>
            <a:r>
              <a:rPr lang="es-ES" sz="1600" b="1" dirty="0">
                <a:ea typeface="Calibri" panose="020F0502020204030204" pitchFamily="34" charset="0"/>
                <a:cs typeface="Times New Roman" panose="02020603050405020304" pitchFamily="18" charset="0"/>
              </a:rPr>
              <a:t>STS pleno 769/2021, de 4 de noviembre.</a:t>
            </a:r>
          </a:p>
          <a:p>
            <a:pPr marL="628650" indent="-285750" algn="just">
              <a:lnSpc>
                <a:spcPct val="107000"/>
              </a:lnSpc>
              <a:spcAft>
                <a:spcPts val="800"/>
              </a:spcAft>
              <a:buFont typeface="Arial" panose="020B0604020202020204" pitchFamily="34" charset="0"/>
              <a:buChar char="•"/>
            </a:pPr>
            <a:r>
              <a:rPr lang="es-ES" sz="1600" dirty="0">
                <a:solidFill>
                  <a:srgbClr val="000000"/>
                </a:solidFill>
                <a:ea typeface="Times New Roman" panose="02020603050405020304" pitchFamily="18" charset="0"/>
                <a:cs typeface="Verdana" panose="020B0604030504040204" pitchFamily="34" charset="0"/>
              </a:rPr>
              <a:t>E</a:t>
            </a:r>
            <a:r>
              <a:rPr lang="es-ES" sz="1600" dirty="0">
                <a:solidFill>
                  <a:srgbClr val="000000"/>
                </a:solidFill>
                <a:effectLst/>
                <a:ea typeface="Times New Roman" panose="02020603050405020304" pitchFamily="18" charset="0"/>
                <a:cs typeface="Verdana" panose="020B0604030504040204" pitchFamily="34" charset="0"/>
              </a:rPr>
              <a:t>l plazo de prescripción de la acción de reclamación de las cuotas por gastos generales es el de cinco años establecido en el art. 1966.3 CC, referido a las acciones para exigir pagos que deban hacerse por años o en plazos más breves.</a:t>
            </a:r>
          </a:p>
          <a:p>
            <a:pPr marL="628650" indent="-285750" algn="just">
              <a:lnSpc>
                <a:spcPct val="107000"/>
              </a:lnSpc>
              <a:spcAft>
                <a:spcPts val="800"/>
              </a:spcAft>
              <a:buFont typeface="Arial" panose="020B0604020202020204" pitchFamily="34" charset="0"/>
              <a:buChar char="•"/>
            </a:pPr>
            <a:r>
              <a:rPr lang="es-ES" sz="1600" dirty="0">
                <a:solidFill>
                  <a:srgbClr val="000000"/>
                </a:solidFill>
                <a:effectLst/>
                <a:ea typeface="Times New Roman" panose="02020603050405020304" pitchFamily="18" charset="0"/>
                <a:cs typeface="Verdana" panose="020B0604030504040204" pitchFamily="34" charset="0"/>
              </a:rPr>
              <a:t>Aunque solo recurrió en apelación y, después, en casación, uno de los demandados, el pronunciamiento anterior redunda en beneficio de la comunidad a la que pertenece, por lo que también favorece al resto de copropietarios codemandados.</a:t>
            </a:r>
          </a:p>
          <a:p>
            <a:pPr marL="628650" indent="-285750" algn="just">
              <a:lnSpc>
                <a:spcPct val="107000"/>
              </a:lnSpc>
              <a:spcAft>
                <a:spcPts val="800"/>
              </a:spcAft>
              <a:buFont typeface="Arial" panose="020B0604020202020204" pitchFamily="34" charset="0"/>
              <a:buChar char="•"/>
            </a:pPr>
            <a:r>
              <a:rPr lang="es-ES" sz="1600" dirty="0">
                <a:solidFill>
                  <a:srgbClr val="000000"/>
                </a:solidFill>
                <a:effectLst/>
                <a:ea typeface="Times New Roman" panose="02020603050405020304" pitchFamily="18" charset="0"/>
                <a:cs typeface="Verdana" panose="020B0604030504040204" pitchFamily="34" charset="0"/>
              </a:rPr>
              <a:t>Cualquiera de los partícipes puede actuar en juicio cuando lo haga en beneficio de la comunidad, puesto que la sentencia que en su favor recaiga aprovechará a todos los comuneros, sin que les pueda afectar la adversa. </a:t>
            </a:r>
          </a:p>
          <a:p>
            <a:pPr marL="628650" indent="-285750" algn="just">
              <a:lnSpc>
                <a:spcPct val="107000"/>
              </a:lnSpc>
              <a:spcAft>
                <a:spcPts val="800"/>
              </a:spcAft>
              <a:buFont typeface="Arial" panose="020B0604020202020204" pitchFamily="34" charset="0"/>
              <a:buChar char="•"/>
            </a:pPr>
            <a:r>
              <a:rPr lang="es-ES" sz="1600" dirty="0">
                <a:solidFill>
                  <a:srgbClr val="000000"/>
                </a:solidFill>
                <a:effectLst/>
                <a:ea typeface="Times New Roman" panose="02020603050405020304" pitchFamily="18" charset="0"/>
                <a:cs typeface="Verdana" panose="020B0604030504040204" pitchFamily="34" charset="0"/>
              </a:rPr>
              <a:t>No es óbice que el demandado al recurrir no manifestara que actuaba en beneficio de la comunidad, dado que lo relevante no es eso, sino que el fundamento material de la acción, en caso de prosperar, redunde en beneficio y provecho de la comunidad.</a:t>
            </a:r>
            <a:endParaRPr lang="es-ES" sz="1600" dirty="0">
              <a:effectLst/>
              <a:ea typeface="Times New Roman" panose="02020603050405020304" pitchFamily="18" charset="0"/>
              <a:cs typeface="Times New Roman" panose="02020603050405020304" pitchFamily="18" charset="0"/>
            </a:endParaRPr>
          </a:p>
          <a:p>
            <a:pPr marL="628650" indent="-285750" algn="just">
              <a:lnSpc>
                <a:spcPct val="107000"/>
              </a:lnSpc>
              <a:spcAft>
                <a:spcPts val="800"/>
              </a:spcAft>
              <a:buFont typeface="Arial" panose="020B0604020202020204" pitchFamily="34" charset="0"/>
              <a:buChar char="•"/>
            </a:pPr>
            <a:endParaRPr lang="es-ES" sz="1800" dirty="0">
              <a:solidFill>
                <a:srgbClr val="000000"/>
              </a:solidFill>
              <a:effectLst/>
              <a:latin typeface="Verdana" panose="020B0604030504040204" pitchFamily="34" charset="0"/>
              <a:ea typeface="Times New Roman" panose="02020603050405020304" pitchFamily="18" charset="0"/>
              <a:cs typeface="Verdana" panose="020B0604030504040204" pitchFamily="34" charset="0"/>
            </a:endParaRPr>
          </a:p>
          <a:p>
            <a:pPr marL="628650" indent="-285750" algn="just">
              <a:lnSpc>
                <a:spcPct val="107000"/>
              </a:lnSpc>
              <a:spcAft>
                <a:spcPts val="800"/>
              </a:spcAft>
              <a:buFont typeface="Arial" panose="020B0604020202020204" pitchFamily="34" charset="0"/>
              <a:buChar char="•"/>
            </a:pP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628650" indent="-285750" algn="just">
              <a:lnSpc>
                <a:spcPct val="107000"/>
              </a:lnSpc>
              <a:spcAft>
                <a:spcPts val="800"/>
              </a:spcAft>
              <a:buFont typeface="Arial" panose="020B0604020202020204" pitchFamily="34" charset="0"/>
              <a:buChar char="•"/>
            </a:pP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2</a:t>
            </a:fld>
            <a:endParaRPr lang="en-GB" alt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a:xfrm>
            <a:off x="457200" y="53975"/>
            <a:ext cx="8229600" cy="1143000"/>
          </a:xfrm>
        </p:spPr>
        <p:txBody>
          <a:bodyPr/>
          <a:lstStyle/>
          <a:p>
            <a:r>
              <a:rPr lang="es-ES" altLang="es-ES" sz="2400" b="1" dirty="0">
                <a:solidFill>
                  <a:srgbClr val="FF0000"/>
                </a:solidFill>
              </a:rPr>
              <a:t>IMPUGNACIÓN DE ACUERDOS AUNQUE NO SE </a:t>
            </a:r>
            <a:r>
              <a:rPr lang="es-ES" altLang="es-ES" sz="2400" b="1" dirty="0" err="1">
                <a:solidFill>
                  <a:srgbClr val="FF0000"/>
                </a:solidFill>
              </a:rPr>
              <a:t>SE</a:t>
            </a:r>
            <a:r>
              <a:rPr lang="es-ES" altLang="es-ES" sz="2400" b="1" dirty="0">
                <a:solidFill>
                  <a:srgbClr val="FF0000"/>
                </a:solidFill>
              </a:rPr>
              <a:t> HAYA MOSTRADO DISCONFORMIDAD</a:t>
            </a:r>
          </a:p>
        </p:txBody>
      </p:sp>
      <p:sp>
        <p:nvSpPr>
          <p:cNvPr id="3" name="Marcador de contenido 2"/>
          <p:cNvSpPr>
            <a:spLocks noGrp="1"/>
          </p:cNvSpPr>
          <p:nvPr>
            <p:ph idx="1"/>
          </p:nvPr>
        </p:nvSpPr>
        <p:spPr/>
        <p:txBody>
          <a:bodyPr/>
          <a:lstStyle/>
          <a:p>
            <a:pPr algn="just">
              <a:buFont typeface="Arial" panose="020B0604020202020204" pitchFamily="34" charset="0"/>
              <a:buChar char="•"/>
              <a:defRPr/>
            </a:pPr>
            <a:r>
              <a:rPr lang="es-ES" sz="1400" b="1" dirty="0"/>
              <a:t>STS 606/2021, de 15 de septiembre.</a:t>
            </a:r>
          </a:p>
          <a:p>
            <a:pPr algn="just">
              <a:buFont typeface="Arial" panose="020B0604020202020204" pitchFamily="34" charset="0"/>
              <a:buChar char="•"/>
              <a:defRPr/>
            </a:pPr>
            <a:r>
              <a:rPr lang="es-ES" sz="1400" dirty="0">
                <a:solidFill>
                  <a:srgbClr val="000000"/>
                </a:solidFill>
              </a:rPr>
              <a:t>E</a:t>
            </a:r>
            <a:r>
              <a:rPr lang="es-ES" sz="1400" dirty="0">
                <a:solidFill>
                  <a:srgbClr val="000000"/>
                </a:solidFill>
                <a:effectLst/>
                <a:ea typeface="Times New Roman" panose="02020603050405020304" pitchFamily="18" charset="0"/>
                <a:cs typeface="Verdana" panose="020B0604030504040204" pitchFamily="34" charset="0"/>
              </a:rPr>
              <a:t>l copropietario ausente de la junta a quien se comunica el acuerdo y no manifiesta su discrepancia en el plazo de 30 días establecido en el artículo 17.1 LPH, no queda privado de su legitimación para impugnarlo con arreglo a los requisitos establecidos en el</a:t>
            </a:r>
            <a:r>
              <a:rPr lang="es-ES" sz="1400" i="1" dirty="0">
                <a:solidFill>
                  <a:srgbClr val="000000"/>
                </a:solidFill>
                <a:effectLst/>
                <a:ea typeface="Times New Roman" panose="02020603050405020304" pitchFamily="18" charset="0"/>
                <a:cs typeface="Verdana" panose="020B0604030504040204" pitchFamily="34" charset="0"/>
              </a:rPr>
              <a:t> </a:t>
            </a:r>
            <a:r>
              <a:rPr lang="es-ES" sz="1400" dirty="0">
                <a:solidFill>
                  <a:srgbClr val="000000"/>
                </a:solidFill>
                <a:effectLst/>
                <a:ea typeface="Times New Roman" panose="02020603050405020304" pitchFamily="18" charset="0"/>
                <a:cs typeface="Verdana" panose="020B0604030504040204" pitchFamily="34" charset="0"/>
              </a:rPr>
              <a:t>artículo 18 LPH, salvo si la impugnación se funda en no concurrir la mayoría cualificada exigida por la LPH fundándose en la ausencia de su voto.</a:t>
            </a:r>
          </a:p>
          <a:p>
            <a:pPr algn="just">
              <a:lnSpc>
                <a:spcPct val="107000"/>
              </a:lnSpc>
              <a:spcAft>
                <a:spcPts val="800"/>
              </a:spcAft>
            </a:pPr>
            <a:r>
              <a:rPr lang="es-ES" sz="1400" dirty="0">
                <a:solidFill>
                  <a:srgbClr val="000000"/>
                </a:solidFill>
                <a:effectLst/>
                <a:ea typeface="Times New Roman" panose="02020603050405020304" pitchFamily="18" charset="0"/>
                <a:cs typeface="Verdana" panose="020B0604030504040204" pitchFamily="34" charset="0"/>
              </a:rPr>
              <a:t>La modificación operada en el art. 17 LPH por la disposición final 1.5 de la Ley 8/2013, de 26 de junio, no es óbice a lo anterior, puesto que no incrementó las consecuencias de la no manifestación de discrepancia con el acuerdo adoptado por parte del propietario ausente, debidamente citado, una vez informado de este, en el plazo de los treinta días naturales siguientes, incluyendo, como una de ellas, su falta de legitimación para impugnar el acuerdo por causas distintas de la inexistencia de la mayoría exigida por la ley que dependa de la disconformidad del impugnante. La única consecuencia de no manifestar la discrepancia era antes de la reforma, y sigue siendo después de ella, su consideración como voto favorable de cara a la formación de la mayoría legalmente requerida para la válida adopción del acuerdo.</a:t>
            </a:r>
            <a:endParaRPr lang="es-ES" sz="1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s-ES" sz="1400" dirty="0">
                <a:solidFill>
                  <a:srgbClr val="000000"/>
                </a:solidFill>
                <a:effectLst/>
                <a:ea typeface="Times New Roman" panose="02020603050405020304" pitchFamily="18" charset="0"/>
                <a:cs typeface="Verdana" panose="020B0604030504040204" pitchFamily="34" charset="0"/>
              </a:rPr>
              <a:t>Lo que sí se ha incrementado con la mencionada modificación es el conjunto de los acuerdos afectados por dicho efecto, dado que, tras la misma, este no se limita a los que antes se mencionaban en la norma 1.ª del art. 17 LPH.</a:t>
            </a:r>
            <a:endParaRPr lang="es-ES" sz="1400" dirty="0">
              <a:effectLst/>
              <a:ea typeface="Times New Roman" panose="02020603050405020304" pitchFamily="18" charset="0"/>
              <a:cs typeface="Times New Roman" panose="02020603050405020304" pitchFamily="18" charset="0"/>
            </a:endParaRPr>
          </a:p>
          <a:p>
            <a:pPr algn="just">
              <a:buFont typeface="Arial" panose="020B0604020202020204" pitchFamily="34" charset="0"/>
              <a:buChar char="•"/>
              <a:defRPr/>
            </a:pPr>
            <a:endParaRPr lang="es-E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defRPr/>
            </a:pPr>
            <a:endParaRPr lang="es-ES" sz="2000" dirty="0"/>
          </a:p>
        </p:txBody>
      </p:sp>
      <p:sp>
        <p:nvSpPr>
          <p:cNvPr id="4" name="3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3</a:t>
            </a:fld>
            <a:endParaRPr lang="en-GB" alt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3000"/>
          </a:xfrm>
        </p:spPr>
        <p:txBody>
          <a:bodyPr/>
          <a:lstStyle/>
          <a:p>
            <a:r>
              <a:rPr lang="es-ES" sz="3000" b="1" dirty="0">
                <a:solidFill>
                  <a:srgbClr val="FF0000"/>
                </a:solidFill>
              </a:rPr>
              <a:t>ACCIÓN SUBROGATORIA ASEGURADORA COMUNIDAD CONTRA COMUNERO</a:t>
            </a:r>
          </a:p>
        </p:txBody>
      </p:sp>
      <p:sp>
        <p:nvSpPr>
          <p:cNvPr id="3" name="2 Marcador de contenido"/>
          <p:cNvSpPr>
            <a:spLocks noGrp="1"/>
          </p:cNvSpPr>
          <p:nvPr>
            <p:ph idx="1"/>
          </p:nvPr>
        </p:nvSpPr>
        <p:spPr/>
        <p:txBody>
          <a:bodyPr/>
          <a:lstStyle/>
          <a:p>
            <a:pPr marL="628650" indent="-285750" algn="just">
              <a:lnSpc>
                <a:spcPct val="107000"/>
              </a:lnSpc>
              <a:spcAft>
                <a:spcPts val="800"/>
              </a:spcAft>
              <a:buFont typeface="Arial" panose="020B0604020202020204" pitchFamily="34" charset="0"/>
              <a:buChar char="•"/>
            </a:pPr>
            <a:r>
              <a:rPr lang="es-ES" sz="1700" b="1" dirty="0">
                <a:solidFill>
                  <a:srgbClr val="000000"/>
                </a:solidFill>
                <a:effectLst/>
                <a:ea typeface="Calibri" panose="020F0502020204030204" pitchFamily="34" charset="0"/>
                <a:cs typeface="Times New Roman" panose="02020603050405020304" pitchFamily="18" charset="0"/>
              </a:rPr>
              <a:t>STS 530/2022, </a:t>
            </a:r>
            <a:r>
              <a:rPr lang="es-ES" sz="1700" b="1" dirty="0">
                <a:solidFill>
                  <a:srgbClr val="000000"/>
                </a:solidFill>
                <a:ea typeface="Calibri" panose="020F0502020204030204" pitchFamily="34" charset="0"/>
                <a:cs typeface="Times New Roman" panose="02020603050405020304" pitchFamily="18" charset="0"/>
              </a:rPr>
              <a:t>de 5 de julio.</a:t>
            </a:r>
          </a:p>
          <a:p>
            <a:pPr marL="628650" indent="-285750" algn="just">
              <a:lnSpc>
                <a:spcPct val="107000"/>
              </a:lnSpc>
              <a:spcAft>
                <a:spcPts val="800"/>
              </a:spcAft>
              <a:buFont typeface="Arial" panose="020B0604020202020204" pitchFamily="34" charset="0"/>
              <a:buChar char="•"/>
            </a:pPr>
            <a:r>
              <a:rPr lang="es-ES" sz="1700" dirty="0">
                <a:solidFill>
                  <a:srgbClr val="000000"/>
                </a:solidFill>
                <a:effectLst/>
                <a:ea typeface="Calibri" panose="020F0502020204030204" pitchFamily="34" charset="0"/>
                <a:cs typeface="Times New Roman" panose="02020603050405020304" pitchFamily="18" charset="0"/>
              </a:rPr>
              <a:t>Art. 43 LCS: </a:t>
            </a:r>
            <a:r>
              <a:rPr lang="es-ES" sz="1700" dirty="0">
                <a:solidFill>
                  <a:srgbClr val="000000"/>
                </a:solidFill>
                <a:ea typeface="Calibri" panose="020F0502020204030204" pitchFamily="34" charset="0"/>
                <a:cs typeface="Times New Roman" panose="02020603050405020304" pitchFamily="18" charset="0"/>
              </a:rPr>
              <a:t>a</a:t>
            </a:r>
            <a:r>
              <a:rPr lang="es-ES" sz="1700" dirty="0">
                <a:solidFill>
                  <a:srgbClr val="000000"/>
                </a:solidFill>
                <a:effectLst/>
                <a:ea typeface="Times New Roman" panose="02020603050405020304" pitchFamily="18" charset="0"/>
                <a:cs typeface="Verdana" panose="020B0604030504040204" pitchFamily="34" charset="0"/>
              </a:rPr>
              <a:t>tendida la regulación de la acción subrogatoria, es necesario determinar si el comunero causante de los daños es asegurado en la póliza comunitaria, puesto que la norma legal dispone que el asegurador no podrá ejercitar en perjuicio del asegurado los derechos en que se haya subrogado.</a:t>
            </a:r>
          </a:p>
          <a:p>
            <a:pPr marL="628650" indent="-285750" algn="just">
              <a:lnSpc>
                <a:spcPct val="107000"/>
              </a:lnSpc>
              <a:spcAft>
                <a:spcPts val="800"/>
              </a:spcAft>
              <a:buFont typeface="Arial" panose="020B0604020202020204" pitchFamily="34" charset="0"/>
              <a:buChar char="•"/>
            </a:pPr>
            <a:r>
              <a:rPr lang="es-ES" sz="1700" dirty="0">
                <a:solidFill>
                  <a:srgbClr val="000000"/>
                </a:solidFill>
                <a:effectLst/>
                <a:ea typeface="Times New Roman" panose="02020603050405020304" pitchFamily="18" charset="0"/>
                <a:cs typeface="Verdana" panose="020B0604030504040204" pitchFamily="34" charset="0"/>
              </a:rPr>
              <a:t>La comunidad de propietarios tiene la cualidad de tomador del seguro y también la condición de asegurada respecto de los elementos comunes del inmueble; mientras que los copropietarios sólo serían asegurados respecto de sus elementos privativos si éstos fueran objeto de cobertura en la póliza (caso de aquellos contratos que cubran tanto los daños en elementos comunes como en elementos privativos). </a:t>
            </a:r>
          </a:p>
          <a:p>
            <a:pPr marL="628650" indent="-285750" algn="just">
              <a:lnSpc>
                <a:spcPct val="107000"/>
              </a:lnSpc>
              <a:spcAft>
                <a:spcPts val="800"/>
              </a:spcAft>
              <a:buFont typeface="Arial" panose="020B0604020202020204" pitchFamily="34" charset="0"/>
              <a:buChar char="•"/>
            </a:pPr>
            <a:r>
              <a:rPr lang="es-ES" sz="1700" dirty="0">
                <a:solidFill>
                  <a:srgbClr val="000000"/>
                </a:solidFill>
                <a:effectLst/>
                <a:ea typeface="Times New Roman" panose="02020603050405020304" pitchFamily="18" charset="0"/>
                <a:cs typeface="Verdana" panose="020B0604030504040204" pitchFamily="34" charset="0"/>
              </a:rPr>
              <a:t>Regla general: a efectos de la responsabilidad por daños ejercida por vía de subrogación, el copropietario no es asegurado sino tercero responsable, salvo que otra cosa resulte de la propia póliza concertada por la comunidad.</a:t>
            </a:r>
            <a:endParaRPr lang="es-ES" sz="1700" dirty="0">
              <a:effectLst/>
              <a:ea typeface="Calibri" panose="020F0502020204030204" pitchFamily="34" charset="0"/>
              <a:cs typeface="Times New Roman" panose="02020603050405020304" pitchFamily="18" charset="0"/>
            </a:endParaRPr>
          </a:p>
          <a:p>
            <a:pPr marL="0" indent="0">
              <a:buNone/>
            </a:pP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dirty="0"/>
          </a:p>
        </p:txBody>
      </p:sp>
      <p:sp>
        <p:nvSpPr>
          <p:cNvPr id="5" name="4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4</a:t>
            </a:fld>
            <a:endParaRPr lang="en-GB" altLang="es-ES"/>
          </a:p>
        </p:txBody>
      </p:sp>
    </p:spTree>
    <p:extLst>
      <p:ext uri="{BB962C8B-B14F-4D97-AF65-F5344CB8AC3E}">
        <p14:creationId xmlns:p14="http://schemas.microsoft.com/office/powerpoint/2010/main" val="84926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a:xfrm>
            <a:off x="457200" y="44450"/>
            <a:ext cx="8229600" cy="1143000"/>
          </a:xfrm>
        </p:spPr>
        <p:txBody>
          <a:bodyPr/>
          <a:lstStyle/>
          <a:p>
            <a:br>
              <a:rPr lang="es-ES" sz="2800" b="1" dirty="0">
                <a:solidFill>
                  <a:srgbClr val="FF0000"/>
                </a:solidFill>
                <a:effectLst/>
                <a:ea typeface="Calibri" panose="020F0502020204030204" pitchFamily="34" charset="0"/>
                <a:cs typeface="Times New Roman" panose="02020603050405020304" pitchFamily="18" charset="0"/>
              </a:rPr>
            </a:br>
            <a:r>
              <a:rPr lang="es-ES" sz="2800" b="1" dirty="0">
                <a:solidFill>
                  <a:srgbClr val="FF0000"/>
                </a:solidFill>
                <a:effectLst/>
                <a:ea typeface="Calibri" panose="020F0502020204030204" pitchFamily="34" charset="0"/>
                <a:cs typeface="Times New Roman" panose="02020603050405020304" pitchFamily="18" charset="0"/>
              </a:rPr>
              <a:t>PROHIBICIÓN USO PISCINA COMUNITARIA A PROPIETARIO </a:t>
            </a:r>
            <a:r>
              <a:rPr lang="es-ES" sz="2800" b="1" dirty="0">
                <a:solidFill>
                  <a:srgbClr val="FF0000"/>
                </a:solidFill>
                <a:ea typeface="Calibri" panose="020F0502020204030204" pitchFamily="34" charset="0"/>
                <a:cs typeface="Times New Roman" panose="02020603050405020304" pitchFamily="18" charset="0"/>
              </a:rPr>
              <a:t>PLAZA GARAJE</a:t>
            </a:r>
            <a:br>
              <a:rPr lang="es-ES" sz="2800" b="1" dirty="0">
                <a:solidFill>
                  <a:srgbClr val="FF0000"/>
                </a:solidFill>
                <a:effectLst/>
                <a:ea typeface="Calibri" panose="020F0502020204030204" pitchFamily="34" charset="0"/>
                <a:cs typeface="Times New Roman" panose="02020603050405020304" pitchFamily="18" charset="0"/>
              </a:rPr>
            </a:br>
            <a:endParaRPr lang="es-ES" altLang="es-ES" sz="2800" b="1" dirty="0">
              <a:solidFill>
                <a:srgbClr val="FF0000"/>
              </a:solidFill>
            </a:endParaRPr>
          </a:p>
        </p:txBody>
      </p:sp>
      <p:sp>
        <p:nvSpPr>
          <p:cNvPr id="3" name="Marcador de contenido 2"/>
          <p:cNvSpPr>
            <a:spLocks noGrp="1"/>
          </p:cNvSpPr>
          <p:nvPr>
            <p:ph idx="1"/>
          </p:nvPr>
        </p:nvSpPr>
        <p:spPr>
          <a:xfrm>
            <a:off x="179388" y="1268413"/>
            <a:ext cx="8147050" cy="4786312"/>
          </a:xfrm>
        </p:spPr>
        <p:txBody>
          <a:bodyPr/>
          <a:lstStyle/>
          <a:p>
            <a:pPr marL="628650" indent="-285750" algn="just">
              <a:lnSpc>
                <a:spcPct val="107000"/>
              </a:lnSpc>
              <a:spcAft>
                <a:spcPts val="800"/>
              </a:spcAft>
              <a:buFont typeface="Arial" panose="020B0604020202020204" pitchFamily="34" charset="0"/>
              <a:buChar char="•"/>
            </a:pPr>
            <a:r>
              <a:rPr lang="es-ES" sz="1600" b="1" dirty="0">
                <a:solidFill>
                  <a:srgbClr val="000000"/>
                </a:solidFill>
                <a:effectLst/>
                <a:ea typeface="Times New Roman" panose="02020603050405020304" pitchFamily="18" charset="0"/>
                <a:cs typeface="Verdana" panose="020B0604030504040204" pitchFamily="34" charset="0"/>
              </a:rPr>
              <a:t>STS 411/2022, de 23 de mayo.</a:t>
            </a:r>
          </a:p>
          <a:p>
            <a:pPr marL="628650" indent="-285750" algn="just">
              <a:lnSpc>
                <a:spcPct val="107000"/>
              </a:lnSpc>
              <a:spcAft>
                <a:spcPts val="800"/>
              </a:spcAft>
              <a:buFont typeface="Arial" panose="020B0604020202020204" pitchFamily="34" charset="0"/>
              <a:buChar char="•"/>
            </a:pPr>
            <a:r>
              <a:rPr lang="es-ES" sz="1600" dirty="0">
                <a:solidFill>
                  <a:srgbClr val="000000"/>
                </a:solidFill>
                <a:effectLst/>
                <a:ea typeface="Times New Roman" panose="02020603050405020304" pitchFamily="18" charset="0"/>
                <a:cs typeface="Verdana" panose="020B0604030504040204" pitchFamily="34" charset="0"/>
              </a:rPr>
              <a:t>Impugnación de acuerdo adoptado por comunidad de propietarios, mediante mayoría, que prohíbe el uso de la piscina a los propietarios de plazas de garaje que no sean propietarios de una vivienda en el edificio. </a:t>
            </a:r>
          </a:p>
          <a:p>
            <a:pPr marL="628650" indent="-285750" algn="just">
              <a:lnSpc>
                <a:spcPct val="107000"/>
              </a:lnSpc>
              <a:spcAft>
                <a:spcPts val="800"/>
              </a:spcAft>
              <a:buFont typeface="Arial" panose="020B0604020202020204" pitchFamily="34" charset="0"/>
              <a:buChar char="•"/>
            </a:pPr>
            <a:r>
              <a:rPr lang="es-ES" sz="1600" dirty="0">
                <a:solidFill>
                  <a:srgbClr val="000000"/>
                </a:solidFill>
                <a:effectLst/>
                <a:ea typeface="Times New Roman" panose="02020603050405020304" pitchFamily="18" charset="0"/>
                <a:cs typeface="Verdana" panose="020B0604030504040204" pitchFamily="34" charset="0"/>
              </a:rPr>
              <a:t>Los diferentes pisos y locales de un edificio llevarán inherente un derecho de copropiedad sobre los demás elementos del edificio necesarios para su adecuado uso y disfrute. Una piscina, por su propia naturaleza está al servicio de los propietarios que tengan en el edificio su residencia. Los titulares de los garajes son propietarios de los mismos, pero no son residentes sino usuarios de una plaza de estacionamiento. </a:t>
            </a:r>
          </a:p>
          <a:p>
            <a:pPr marL="628650" indent="-285750" algn="just">
              <a:lnSpc>
                <a:spcPct val="107000"/>
              </a:lnSpc>
              <a:spcAft>
                <a:spcPts val="800"/>
              </a:spcAft>
              <a:buFont typeface="Arial" panose="020B0604020202020204" pitchFamily="34" charset="0"/>
              <a:buChar char="•"/>
            </a:pPr>
            <a:r>
              <a:rPr lang="es-ES" sz="1600" dirty="0">
                <a:solidFill>
                  <a:srgbClr val="000000"/>
                </a:solidFill>
                <a:effectLst/>
                <a:ea typeface="Times New Roman" panose="02020603050405020304" pitchFamily="18" charset="0"/>
                <a:cs typeface="Verdana" panose="020B0604030504040204" pitchFamily="34" charset="0"/>
              </a:rPr>
              <a:t>La piscina en cuanto elemento común no tiene como destino natural servir de disfrute a los titulares de los aparcamientos, los cuales los adquieren para estacionar un vehículo y no por las particularidades recreacionales de la edificación. El uso de la piscina es extraño a la propia naturaleza y finalidad de la adquisición de un garaje. </a:t>
            </a:r>
          </a:p>
          <a:p>
            <a:pPr marL="628650" indent="-285750" algn="just">
              <a:lnSpc>
                <a:spcPct val="107000"/>
              </a:lnSpc>
              <a:spcAft>
                <a:spcPts val="800"/>
              </a:spcAft>
              <a:buFont typeface="Arial" panose="020B0604020202020204" pitchFamily="34" charset="0"/>
              <a:buChar char="•"/>
            </a:pPr>
            <a:r>
              <a:rPr lang="es-ES" sz="1600" dirty="0">
                <a:solidFill>
                  <a:srgbClr val="000000"/>
                </a:solidFill>
                <a:ea typeface="Times New Roman" panose="02020603050405020304" pitchFamily="18" charset="0"/>
                <a:cs typeface="Verdana" panose="020B0604030504040204" pitchFamily="34" charset="0"/>
              </a:rPr>
              <a:t>No </a:t>
            </a:r>
            <a:r>
              <a:rPr lang="es-ES" sz="1600" dirty="0">
                <a:solidFill>
                  <a:srgbClr val="000000"/>
                </a:solidFill>
                <a:effectLst/>
                <a:ea typeface="Times New Roman" panose="02020603050405020304" pitchFamily="18" charset="0"/>
                <a:cs typeface="Verdana" panose="020B0604030504040204" pitchFamily="34" charset="0"/>
              </a:rPr>
              <a:t>constaba autorización para este ni en los estatutos ni en el título constitutivo, por lo que el acuerdo impugnado no constituía una restricción de los derechos de los titulares de los garajes. Exoneración de gastos de la piscina.</a:t>
            </a:r>
            <a:endParaRPr lang="es-ES" sz="1600" dirty="0">
              <a:effectLst/>
              <a:ea typeface="Times New Roman" panose="02020603050405020304" pitchFamily="18" charset="0"/>
              <a:cs typeface="Times New Roman" panose="02020603050405020304" pitchFamily="18" charset="0"/>
            </a:endParaRPr>
          </a:p>
          <a:p>
            <a:pPr indent="0" algn="just">
              <a:lnSpc>
                <a:spcPct val="107000"/>
              </a:lnSpc>
              <a:spcAft>
                <a:spcPts val="800"/>
              </a:spcAft>
              <a:buNone/>
            </a:pP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es-ES" sz="1700" dirty="0"/>
          </a:p>
        </p:txBody>
      </p:sp>
      <p:sp>
        <p:nvSpPr>
          <p:cNvPr id="4" name="3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5</a:t>
            </a:fld>
            <a:endParaRPr lang="en-GB" altLang="es-E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a:xfrm>
            <a:off x="467544" y="23956"/>
            <a:ext cx="8229600" cy="1143000"/>
          </a:xfrm>
        </p:spPr>
        <p:txBody>
          <a:bodyPr/>
          <a:lstStyle/>
          <a:p>
            <a:r>
              <a:rPr lang="es-ES" altLang="es-ES" sz="2800" b="1" dirty="0">
                <a:solidFill>
                  <a:srgbClr val="FF0000"/>
                </a:solidFill>
                <a:latin typeface="Arial" panose="020B0604020202020204" pitchFamily="34" charset="0"/>
              </a:rPr>
              <a:t>ACTIVIDADES PROHIBIDAS. PREVISIÓN ESTATUTARIA</a:t>
            </a:r>
            <a:endParaRPr lang="es-ES" altLang="es-ES" sz="2800" b="1" dirty="0">
              <a:solidFill>
                <a:srgbClr val="FF0000"/>
              </a:solidFill>
            </a:endParaRPr>
          </a:p>
        </p:txBody>
      </p:sp>
      <p:sp>
        <p:nvSpPr>
          <p:cNvPr id="17411" name="Marcador de contenido 2"/>
          <p:cNvSpPr>
            <a:spLocks noGrp="1"/>
          </p:cNvSpPr>
          <p:nvPr>
            <p:ph idx="1"/>
          </p:nvPr>
        </p:nvSpPr>
        <p:spPr>
          <a:xfrm>
            <a:off x="684213" y="1341438"/>
            <a:ext cx="8229600" cy="4525962"/>
          </a:xfrm>
        </p:spPr>
        <p:txBody>
          <a:bodyPr/>
          <a:lstStyle/>
          <a:p>
            <a:pPr algn="just">
              <a:defRPr/>
            </a:pPr>
            <a:r>
              <a:rPr lang="es-ES" altLang="es-ES" sz="2000" b="1" dirty="0"/>
              <a:t>STS 370/2021, de 31 de mayo.</a:t>
            </a:r>
          </a:p>
          <a:p>
            <a:pPr algn="just">
              <a:defRPr/>
            </a:pPr>
            <a:r>
              <a:rPr lang="es-ES" sz="2000" dirty="0">
                <a:solidFill>
                  <a:srgbClr val="000000"/>
                </a:solidFill>
                <a:effectLst/>
                <a:ea typeface="Times New Roman" panose="02020603050405020304" pitchFamily="18" charset="0"/>
                <a:cs typeface="Verdana" panose="020B0604030504040204" pitchFamily="34" charset="0"/>
              </a:rPr>
              <a:t>Acción de cesación de actividades prohibidas en los estatutos, por alquiler de una habitación compartida a estudiantes universitarios, desestimada en apelación por falta de inscripción de la limitación estatutaria e inexistente realización de conductas graves y continuadas, sin que pueda calificarse el alquiler temporal de habitaciones </a:t>
            </a:r>
            <a:r>
              <a:rPr lang="es-ES" sz="2000" dirty="0">
                <a:effectLst/>
                <a:ea typeface="Times New Roman" panose="02020603050405020304" pitchFamily="18" charset="0"/>
                <a:cs typeface="Verdana" panose="020B0604030504040204" pitchFamily="34" charset="0"/>
              </a:rPr>
              <a:t>a estudiantes como actividad molesta, insalubre, nociva, peligrosa o ilícita. </a:t>
            </a:r>
          </a:p>
          <a:p>
            <a:pPr algn="just">
              <a:defRPr/>
            </a:pPr>
            <a:r>
              <a:rPr lang="es-ES" sz="2000" dirty="0">
                <a:effectLst/>
                <a:ea typeface="Times New Roman" panose="02020603050405020304" pitchFamily="18" charset="0"/>
                <a:cs typeface="Verdana" panose="020B0604030504040204" pitchFamily="34" charset="0"/>
              </a:rPr>
              <a:t>Declarado probado en la sentencia recurrida que la limitación estatutaria no estaba inscrita en el Registro de la Propiedad, </a:t>
            </a:r>
            <a:r>
              <a:rPr lang="es-ES" sz="2000" dirty="0">
                <a:solidFill>
                  <a:srgbClr val="000000"/>
                </a:solidFill>
                <a:effectLst/>
                <a:ea typeface="Times New Roman" panose="02020603050405020304" pitchFamily="18" charset="0"/>
                <a:cs typeface="Verdana" panose="020B0604030504040204" pitchFamily="34" charset="0"/>
              </a:rPr>
              <a:t>no puede mantenerse que se haya infringido el art. 5.3 de la LPH, dado que no consta que la parte demandada conociese la referida limitación por otra vía.</a:t>
            </a:r>
            <a:endParaRPr lang="es-ES" sz="2000" dirty="0">
              <a:effectLst/>
              <a:ea typeface="Times New Roman" panose="02020603050405020304" pitchFamily="18" charset="0"/>
              <a:cs typeface="Times New Roman" panose="02020603050405020304" pitchFamily="18" charset="0"/>
            </a:endParaRPr>
          </a:p>
          <a:p>
            <a:pPr algn="just">
              <a:defRPr/>
            </a:pPr>
            <a:endParaRPr lang="es-ES" altLang="es-ES" sz="1800" dirty="0"/>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6</a:t>
            </a:fld>
            <a:endParaRPr lang="en-GB" alt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lstStyle/>
          <a:p>
            <a:br>
              <a:rPr lang="es-ES" sz="24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br>
            <a:r>
              <a:rPr lang="es-ES" sz="24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DESAFECTACIÓN DE UN ELEMENTO COMÚN. </a:t>
            </a:r>
            <a:r>
              <a:rPr lang="es-ES" sz="24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DEMANDA DE CUMPLIMIENTO DEL ACUERDO. PLAZO DE PRESCRIPCIÓN (I)</a:t>
            </a:r>
            <a:br>
              <a:rPr lang="es-ES" sz="1800" dirty="0">
                <a:effectLst/>
                <a:latin typeface="Calibri" panose="020F0502020204030204" pitchFamily="34" charset="0"/>
                <a:ea typeface="Calibri" panose="020F0502020204030204" pitchFamily="34" charset="0"/>
                <a:cs typeface="Times New Roman" panose="02020603050405020304" pitchFamily="18" charset="0"/>
              </a:rPr>
            </a:br>
            <a:endParaRPr lang="es-ES" sz="2800" b="1" dirty="0">
              <a:solidFill>
                <a:srgbClr val="FF0000"/>
              </a:solidFill>
            </a:endParaRPr>
          </a:p>
        </p:txBody>
      </p:sp>
      <p:sp>
        <p:nvSpPr>
          <p:cNvPr id="3" name="Marcador de contenido 2"/>
          <p:cNvSpPr>
            <a:spLocks noGrp="1"/>
          </p:cNvSpPr>
          <p:nvPr>
            <p:ph idx="1"/>
          </p:nvPr>
        </p:nvSpPr>
        <p:spPr>
          <a:xfrm>
            <a:off x="457200" y="1268760"/>
            <a:ext cx="8229600" cy="4857403"/>
          </a:xfrm>
        </p:spPr>
        <p:txBody>
          <a:bodyPr/>
          <a:lstStyle/>
          <a:p>
            <a:pPr algn="just"/>
            <a:r>
              <a:rPr lang="es-ES" sz="1700" b="1" dirty="0"/>
              <a:t>STS 364/2022, de 4 de mayo.</a:t>
            </a:r>
          </a:p>
          <a:p>
            <a:pPr algn="just"/>
            <a:r>
              <a:rPr lang="es-ES" sz="1700" dirty="0">
                <a:solidFill>
                  <a:srgbClr val="000000"/>
                </a:solidFill>
                <a:effectLst/>
                <a:ea typeface="Times New Roman" panose="02020603050405020304" pitchFamily="18" charset="0"/>
                <a:cs typeface="Verdana" panose="020B0604030504040204" pitchFamily="34" charset="0"/>
              </a:rPr>
              <a:t>No es contrario a derecho que una mancomunidad acuerde desafectar de los elementos comunes de la urbanización una porción de terreno, destinada a zona deportiva y emplazamiento de la recepción, para convertirse en anejo y parte inseparable de una parcela titularidad de una comunera. Como tampoco lo es, que se hubiera acordado que la porción de terreno desafectado fuese edificada.</a:t>
            </a:r>
          </a:p>
          <a:p>
            <a:pPr algn="just">
              <a:lnSpc>
                <a:spcPct val="107000"/>
              </a:lnSpc>
              <a:spcAft>
                <a:spcPts val="800"/>
              </a:spcAft>
            </a:pPr>
            <a:r>
              <a:rPr lang="es-ES" sz="1700" dirty="0">
                <a:solidFill>
                  <a:srgbClr val="000000"/>
                </a:solidFill>
                <a:effectLst/>
                <a:ea typeface="Times New Roman" panose="02020603050405020304" pitchFamily="18" charset="0"/>
                <a:cs typeface="Verdana" panose="020B0604030504040204" pitchFamily="34" charset="0"/>
              </a:rPr>
              <a:t>El acuerdo comunitario se adoptó por unanimidad de los copropietarios miembros de la mancomunidad, conforme al art. 17.6 </a:t>
            </a:r>
            <a:r>
              <a:rPr lang="es-ES" sz="1700" dirty="0">
                <a:solidFill>
                  <a:srgbClr val="000000"/>
                </a:solidFill>
                <a:ea typeface="Times New Roman" panose="02020603050405020304" pitchFamily="18" charset="0"/>
                <a:cs typeface="Verdana" panose="020B0604030504040204" pitchFamily="34" charset="0"/>
              </a:rPr>
              <a:t>LPH</a:t>
            </a:r>
            <a:r>
              <a:rPr lang="es-ES" sz="1700" dirty="0">
                <a:solidFill>
                  <a:srgbClr val="000000"/>
                </a:solidFill>
                <a:effectLst/>
                <a:ea typeface="Times New Roman" panose="02020603050405020304" pitchFamily="18" charset="0"/>
                <a:cs typeface="Verdana" panose="020B0604030504040204" pitchFamily="34" charset="0"/>
              </a:rPr>
              <a:t>, al suponer una modificación del título constitutivo y estatutos comunitarios. Se formalizó en la oportuna escritura pública y se incorporó al Registro de la</a:t>
            </a:r>
            <a:r>
              <a:rPr lang="es-ES" sz="1700" dirty="0">
                <a:solidFill>
                  <a:srgbClr val="FF0000"/>
                </a:solidFill>
                <a:effectLst/>
                <a:ea typeface="Times New Roman" panose="02020603050405020304" pitchFamily="18" charset="0"/>
                <a:cs typeface="Verdana" panose="020B0604030504040204" pitchFamily="34" charset="0"/>
              </a:rPr>
              <a:t> </a:t>
            </a:r>
            <a:r>
              <a:rPr lang="es-ES" sz="1700" dirty="0">
                <a:effectLst/>
                <a:ea typeface="Times New Roman" panose="02020603050405020304" pitchFamily="18" charset="0"/>
                <a:cs typeface="Verdana" panose="020B0604030504040204" pitchFamily="34" charset="0"/>
              </a:rPr>
              <a:t>Propiedad.</a:t>
            </a:r>
            <a:endParaRPr lang="es-ES" sz="17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s-ES" sz="1700" dirty="0">
                <a:solidFill>
                  <a:srgbClr val="000000"/>
                </a:solidFill>
                <a:effectLst/>
                <a:ea typeface="Times New Roman" panose="02020603050405020304" pitchFamily="18" charset="0"/>
                <a:cs typeface="Verdana" panose="020B0604030504040204" pitchFamily="34" charset="0"/>
              </a:rPr>
              <a:t>El acuerdo no es contrario al</a:t>
            </a:r>
            <a:r>
              <a:rPr lang="es-ES" sz="1700" i="1" dirty="0">
                <a:solidFill>
                  <a:srgbClr val="000000"/>
                </a:solidFill>
                <a:effectLst/>
                <a:ea typeface="Times New Roman" panose="02020603050405020304" pitchFamily="18" charset="0"/>
                <a:cs typeface="Verdana" panose="020B0604030504040204" pitchFamily="34" charset="0"/>
              </a:rPr>
              <a:t> </a:t>
            </a:r>
            <a:r>
              <a:rPr lang="es-ES" sz="1700" dirty="0">
                <a:solidFill>
                  <a:srgbClr val="000000"/>
                </a:solidFill>
                <a:effectLst/>
                <a:ea typeface="Times New Roman" panose="02020603050405020304" pitchFamily="18" charset="0"/>
                <a:cs typeface="Verdana" panose="020B0604030504040204" pitchFamily="34" charset="0"/>
              </a:rPr>
              <a:t>art. 5 de la LPH, porque el título constitutivo "podrá contener, además, reglas de constitución y ejercicio del derecho y disposiciones no prohibidas por la ley en orden al uso o destino del edificio, sus diferentes pisos o locales", por lo que disponer que la construcción autorizada en el terreno desafectado quedase adscrita como módulo general a una concreta finalidad, no vulnera el contenido de aquella norma.</a:t>
            </a:r>
            <a:endParaRPr lang="es-ES" sz="1700" dirty="0">
              <a:effectLst/>
              <a:ea typeface="Times New Roman" panose="02020603050405020304" pitchFamily="18" charset="0"/>
              <a:cs typeface="Times New Roman" panose="02020603050405020304" pitchFamily="18" charset="0"/>
            </a:endParaRPr>
          </a:p>
          <a:p>
            <a:pPr algn="just"/>
            <a:endParaRPr lang="es-ES" sz="1600" dirty="0"/>
          </a:p>
        </p:txBody>
      </p:sp>
      <p:sp>
        <p:nvSpPr>
          <p:cNvPr id="4" name="Marcador de número de diapositiva 3"/>
          <p:cNvSpPr>
            <a:spLocks noGrp="1"/>
          </p:cNvSpPr>
          <p:nvPr>
            <p:ph type="sldNum" sz="quarter" idx="12"/>
          </p:nvPr>
        </p:nvSpPr>
        <p:spPr/>
        <p:txBody>
          <a:bodyPr/>
          <a:lstStyle/>
          <a:p>
            <a:pPr>
              <a:defRPr/>
            </a:pPr>
            <a:fld id="{E38E15DD-32D0-4836-93B7-128FB72BDB07}" type="slidenum">
              <a:rPr lang="en-GB" altLang="es-ES" smtClean="0"/>
              <a:pPr>
                <a:defRPr/>
              </a:pPr>
              <a:t>7</a:t>
            </a:fld>
            <a:endParaRPr lang="en-GB" altLang="es-ES"/>
          </a:p>
        </p:txBody>
      </p:sp>
    </p:spTree>
    <p:extLst>
      <p:ext uri="{BB962C8B-B14F-4D97-AF65-F5344CB8AC3E}">
        <p14:creationId xmlns:p14="http://schemas.microsoft.com/office/powerpoint/2010/main" val="1596718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a:xfrm>
            <a:off x="457200" y="44450"/>
            <a:ext cx="8229600" cy="1143000"/>
          </a:xfrm>
        </p:spPr>
        <p:txBody>
          <a:bodyPr/>
          <a:lstStyle/>
          <a:p>
            <a:br>
              <a:rPr lang="es-ES" sz="2200" b="1" dirty="0">
                <a:solidFill>
                  <a:srgbClr val="FF0000"/>
                </a:solidFill>
                <a:effectLst/>
                <a:ea typeface="Times New Roman" panose="02020603050405020304" pitchFamily="18" charset="0"/>
                <a:cs typeface="Times New Roman" panose="02020603050405020304" pitchFamily="18" charset="0"/>
              </a:rPr>
            </a:br>
            <a:r>
              <a:rPr lang="es-ES" sz="2200" b="1" dirty="0">
                <a:solidFill>
                  <a:srgbClr val="FF0000"/>
                </a:solidFill>
                <a:effectLst/>
                <a:ea typeface="Times New Roman" panose="02020603050405020304" pitchFamily="18" charset="0"/>
                <a:cs typeface="Times New Roman" panose="02020603050405020304" pitchFamily="18" charset="0"/>
              </a:rPr>
              <a:t>DESAFECTACIÓN DE UN ELEMENTO COMÚN. </a:t>
            </a:r>
            <a:r>
              <a:rPr lang="es-ES" sz="2200" b="1" dirty="0">
                <a:solidFill>
                  <a:srgbClr val="FF0000"/>
                </a:solidFill>
                <a:ea typeface="Times New Roman" panose="02020603050405020304" pitchFamily="18" charset="0"/>
                <a:cs typeface="Times New Roman" panose="02020603050405020304" pitchFamily="18" charset="0"/>
              </a:rPr>
              <a:t>DEMANDA DE CUMPLIMIENTO DEL ACUERDO. PLAZO DE PRESCRIPCIÓN (II)</a:t>
            </a:r>
            <a:br>
              <a:rPr lang="es-ES" sz="2200" dirty="0">
                <a:effectLst/>
                <a:ea typeface="Calibri" panose="020F0502020204030204" pitchFamily="34" charset="0"/>
                <a:cs typeface="Times New Roman" panose="02020603050405020304" pitchFamily="18" charset="0"/>
              </a:rPr>
            </a:br>
            <a:endParaRPr lang="es-ES" altLang="es-ES" sz="2200" b="1" dirty="0">
              <a:solidFill>
                <a:srgbClr val="FF0000"/>
              </a:solidFill>
            </a:endParaRPr>
          </a:p>
        </p:txBody>
      </p:sp>
      <p:sp>
        <p:nvSpPr>
          <p:cNvPr id="6147" name="Marcador de contenido 2"/>
          <p:cNvSpPr>
            <a:spLocks noGrp="1"/>
          </p:cNvSpPr>
          <p:nvPr>
            <p:ph idx="1"/>
          </p:nvPr>
        </p:nvSpPr>
        <p:spPr>
          <a:xfrm>
            <a:off x="684213" y="1412875"/>
            <a:ext cx="8229600" cy="4525963"/>
          </a:xfrm>
        </p:spPr>
        <p:txBody>
          <a:bodyPr/>
          <a:lstStyle/>
          <a:p>
            <a:pPr algn="just">
              <a:lnSpc>
                <a:spcPct val="107000"/>
              </a:lnSpc>
              <a:spcAft>
                <a:spcPts val="800"/>
              </a:spcAft>
            </a:pPr>
            <a:r>
              <a:rPr lang="es-ES" sz="1800" dirty="0">
                <a:solidFill>
                  <a:srgbClr val="000000"/>
                </a:solidFill>
                <a:effectLst/>
                <a:ea typeface="Times New Roman" panose="02020603050405020304" pitchFamily="18" charset="0"/>
                <a:cs typeface="Verdana" panose="020B0604030504040204" pitchFamily="34" charset="0"/>
              </a:rPr>
              <a:t>Tampoco lesiona el </a:t>
            </a:r>
            <a:r>
              <a:rPr lang="es-ES" sz="1800" i="1" dirty="0">
                <a:solidFill>
                  <a:srgbClr val="000000"/>
                </a:solidFill>
                <a:effectLst/>
                <a:ea typeface="Times New Roman" panose="02020603050405020304" pitchFamily="18" charset="0"/>
                <a:cs typeface="Verdana" panose="020B0604030504040204" pitchFamily="34" charset="0"/>
              </a:rPr>
              <a:t> </a:t>
            </a:r>
            <a:r>
              <a:rPr lang="es-ES" sz="1800" dirty="0">
                <a:solidFill>
                  <a:srgbClr val="000000"/>
                </a:solidFill>
                <a:effectLst/>
                <a:ea typeface="Times New Roman" panose="02020603050405020304" pitchFamily="18" charset="0"/>
                <a:cs typeface="Verdana" panose="020B0604030504040204" pitchFamily="34" charset="0"/>
              </a:rPr>
              <a:t>art. 7.2 LPH cuando establece que cualquier propietario "en el resto del inmueble no podrá realizar alteración alguna"; pues no nos hallamos ante una unilateral modificación de un elemento común llevada a efecto por un comunero, sino ante un acuerdo que autoriza levantar una edificación en el terreno desafectado, por lo que su construcción fue perfectamente legítima.</a:t>
            </a:r>
          </a:p>
          <a:p>
            <a:pPr algn="just">
              <a:lnSpc>
                <a:spcPct val="107000"/>
              </a:lnSpc>
              <a:spcAft>
                <a:spcPts val="800"/>
              </a:spcAft>
            </a:pPr>
            <a:r>
              <a:rPr lang="es-ES" sz="1800" dirty="0">
                <a:solidFill>
                  <a:srgbClr val="000000"/>
                </a:solidFill>
                <a:ea typeface="Times New Roman" panose="02020603050405020304" pitchFamily="18" charset="0"/>
                <a:cs typeface="Times New Roman" panose="02020603050405020304" pitchFamily="18" charset="0"/>
              </a:rPr>
              <a:t>Plazo ejercicio acción: </a:t>
            </a:r>
            <a:r>
              <a:rPr lang="es-ES" sz="1800" dirty="0">
                <a:solidFill>
                  <a:srgbClr val="000000"/>
                </a:solidFill>
                <a:effectLst/>
                <a:ea typeface="Times New Roman" panose="02020603050405020304" pitchFamily="18" charset="0"/>
                <a:cs typeface="Verdana" panose="020B0604030504040204" pitchFamily="34" charset="0"/>
              </a:rPr>
              <a:t>La acción nace de una modificación del régimen jurídico de la mancomunidad que implica la ocupación de una parte del inmueble construido para un uso predeterminado. En virtud de dicha modificación la parte actora ostenta un poder directo, excluyente y frente a todos para ocupar el espacio reclamado en la demanda, con el destino preestablecido por voluntad unánime de la mancomunidad, y no en virtud de una relación jurídica personal.</a:t>
            </a:r>
            <a:endParaRPr lang="es-ES"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s-ES" sz="1800" dirty="0">
                <a:solidFill>
                  <a:srgbClr val="000000"/>
                </a:solidFill>
                <a:effectLst/>
                <a:ea typeface="Times New Roman" panose="02020603050405020304" pitchFamily="18" charset="0"/>
                <a:cs typeface="Verdana" panose="020B0604030504040204" pitchFamily="34" charset="0"/>
              </a:rPr>
              <a:t>En consecuencia, la acción está sometida al plazo de prescripción de 30 años del </a:t>
            </a:r>
            <a:r>
              <a:rPr lang="es-ES" sz="1800" i="1" dirty="0">
                <a:solidFill>
                  <a:srgbClr val="000000"/>
                </a:solidFill>
                <a:effectLst/>
                <a:ea typeface="Times New Roman" panose="02020603050405020304" pitchFamily="18" charset="0"/>
                <a:cs typeface="Verdana" panose="020B0604030504040204" pitchFamily="34" charset="0"/>
              </a:rPr>
              <a:t> </a:t>
            </a:r>
            <a:r>
              <a:rPr lang="es-ES" sz="1800" dirty="0">
                <a:solidFill>
                  <a:srgbClr val="000000"/>
                </a:solidFill>
                <a:effectLst/>
                <a:ea typeface="Times New Roman" panose="02020603050405020304" pitchFamily="18" charset="0"/>
                <a:cs typeface="Verdana" panose="020B0604030504040204" pitchFamily="34" charset="0"/>
              </a:rPr>
              <a:t>art. 1963 CC.</a:t>
            </a:r>
            <a:endParaRPr lang="es-ES"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endParaRPr lang="es-ES" sz="1800" dirty="0">
              <a:effectLst/>
              <a:ea typeface="Times New Roman" panose="02020603050405020304" pitchFamily="18" charset="0"/>
              <a:cs typeface="Times New Roman" panose="02020603050405020304" pitchFamily="18" charset="0"/>
            </a:endParaRPr>
          </a:p>
          <a:p>
            <a:endParaRPr lang="es-ES" altLang="es-ES" sz="1200" dirty="0"/>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8</a:t>
            </a:fld>
            <a:endParaRPr lang="en-GB" alt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a:xfrm>
            <a:off x="468313" y="22225"/>
            <a:ext cx="8229600" cy="1143000"/>
          </a:xfrm>
        </p:spPr>
        <p:txBody>
          <a:bodyPr/>
          <a:lstStyle/>
          <a:p>
            <a:r>
              <a:rPr lang="es-ES" altLang="es-ES" sz="2000" b="1" dirty="0">
                <a:solidFill>
                  <a:srgbClr val="FF0000"/>
                </a:solidFill>
              </a:rPr>
              <a:t>LÍMITE TEMPORAL DE LA PREFERENCIA DEL ART. 9.1.e) LPH A LOS CRÉDITOS A FAVOR DE LA COMUNIDAD FRENTE A LOS PROPIETARIOS MOROSOS</a:t>
            </a:r>
          </a:p>
        </p:txBody>
      </p:sp>
      <p:sp>
        <p:nvSpPr>
          <p:cNvPr id="8195" name="Marcador de contenido 2"/>
          <p:cNvSpPr>
            <a:spLocks noGrp="1"/>
          </p:cNvSpPr>
          <p:nvPr>
            <p:ph idx="1"/>
          </p:nvPr>
        </p:nvSpPr>
        <p:spPr>
          <a:xfrm>
            <a:off x="457200" y="1412875"/>
            <a:ext cx="8229600" cy="4525963"/>
          </a:xfrm>
        </p:spPr>
        <p:txBody>
          <a:bodyPr/>
          <a:lstStyle/>
          <a:p>
            <a:pPr algn="just"/>
            <a:r>
              <a:rPr lang="es-ES" altLang="es-ES" sz="1600" b="1" dirty="0"/>
              <a:t>STS 363/2022, de 4 de mayo.</a:t>
            </a:r>
          </a:p>
          <a:p>
            <a:pPr algn="just"/>
            <a:r>
              <a:rPr lang="es-ES" sz="1600" dirty="0">
                <a:solidFill>
                  <a:srgbClr val="000000"/>
                </a:solidFill>
                <a:effectLst/>
                <a:ea typeface="Times New Roman" panose="02020603050405020304" pitchFamily="18" charset="0"/>
                <a:cs typeface="Verdana" panose="020B0604030504040204" pitchFamily="34" charset="0"/>
              </a:rPr>
              <a:t>Reclamación de deudas a propietario moroso. La comunidad interpuso demanda de tercería de mejor derecho en la ejecución hipotecaria que se seguía contra el moroso, al considerar que su crédito, derivado del incumplimiento de la obligación de contribuir al sostenimiento de los gastos generales correspondientes a las cuotas impagadas de la anualidad en curso y los tres años anteriores, tenía carácter preferente por disposición de la LPH. </a:t>
            </a:r>
          </a:p>
          <a:p>
            <a:pPr algn="just"/>
            <a:r>
              <a:rPr lang="es-ES" sz="1600" dirty="0">
                <a:solidFill>
                  <a:srgbClr val="000000"/>
                </a:solidFill>
                <a:effectLst/>
                <a:ea typeface="Times New Roman" panose="02020603050405020304" pitchFamily="18" charset="0"/>
                <a:cs typeface="Verdana" panose="020B0604030504040204" pitchFamily="34" charset="0"/>
              </a:rPr>
              <a:t>La demanda fue desestimada en ambas instancias al considerar que, atendiendo a las fechas de la deuda, no se cumplían los requisitos temporales del art. 9.1 e) LPH que limitaba dicha preferencia a la parte vencida de la anualidad en curso y los tres años anteriores, y que la tesis mayoritaria era situar el </a:t>
            </a:r>
            <a:r>
              <a:rPr lang="es-ES" sz="1600" dirty="0" err="1">
                <a:solidFill>
                  <a:srgbClr val="000000"/>
                </a:solidFill>
                <a:effectLst/>
                <a:ea typeface="Times New Roman" panose="02020603050405020304" pitchFamily="18" charset="0"/>
                <a:cs typeface="Verdana" panose="020B0604030504040204" pitchFamily="34" charset="0"/>
              </a:rPr>
              <a:t>dies</a:t>
            </a:r>
            <a:r>
              <a:rPr lang="es-ES" sz="1600" dirty="0">
                <a:solidFill>
                  <a:srgbClr val="000000"/>
                </a:solidFill>
                <a:effectLst/>
                <a:ea typeface="Times New Roman" panose="02020603050405020304" pitchFamily="18" charset="0"/>
                <a:cs typeface="Verdana" panose="020B0604030504040204" pitchFamily="34" charset="0"/>
              </a:rPr>
              <a:t> a quo en la presentación de la demanda de tercería de mejor derecho, lo que limitaba la preferencia a las deudas de los tres años anteriores, excluyendo de ella las deudas que eran objeto de reclamación. </a:t>
            </a:r>
          </a:p>
          <a:p>
            <a:pPr algn="just"/>
            <a:r>
              <a:rPr lang="es-ES" sz="1600" dirty="0">
                <a:solidFill>
                  <a:srgbClr val="000000"/>
                </a:solidFill>
                <a:effectLst/>
                <a:ea typeface="Times New Roman" panose="02020603050405020304" pitchFamily="18" charset="0"/>
                <a:cs typeface="Verdana" panose="020B0604030504040204" pitchFamily="34" charset="0"/>
              </a:rPr>
              <a:t>La acción ejercitada no se funda en la afección real del inmueble por la que debe responder un nuevo adquirente, que no era propietario cuando se devengaron las cuotas adeudadas, sino en el derecho de preferencia que la ley otorga a esos créditos comunitarios por deudas de gastos comunes y que se encuentra "atemperado por unos concretos límites temporales que deben ser estrictamente observados", sin que puedan ser objeto de aplicación extensiva. Se desestima el recurso de casación.</a:t>
            </a:r>
            <a:endParaRPr lang="es-ES" sz="1600" dirty="0">
              <a:effectLst/>
              <a:ea typeface="Times New Roman" panose="02020603050405020304" pitchFamily="18" charset="0"/>
              <a:cs typeface="Times New Roman" panose="02020603050405020304" pitchFamily="18" charset="0"/>
            </a:endParaRPr>
          </a:p>
          <a:p>
            <a:pPr algn="just"/>
            <a:endParaRPr lang="es-ES" altLang="es-ES" sz="2400" dirty="0"/>
          </a:p>
        </p:txBody>
      </p:sp>
      <p:sp>
        <p:nvSpPr>
          <p:cNvPr id="3" name="2 Marcador de número de diapositiva"/>
          <p:cNvSpPr>
            <a:spLocks noGrp="1"/>
          </p:cNvSpPr>
          <p:nvPr>
            <p:ph type="sldNum" sz="quarter" idx="12"/>
          </p:nvPr>
        </p:nvSpPr>
        <p:spPr/>
        <p:txBody>
          <a:bodyPr/>
          <a:lstStyle/>
          <a:p>
            <a:pPr>
              <a:defRPr/>
            </a:pPr>
            <a:fld id="{E38E15DD-32D0-4836-93B7-128FB72BDB07}" type="slidenum">
              <a:rPr lang="en-GB" altLang="es-ES" smtClean="0"/>
              <a:pPr>
                <a:defRPr/>
              </a:pPr>
              <a:t>9</a:t>
            </a:fld>
            <a:endParaRPr lang="en-GB" altLang="es-ES" dirty="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10630</TotalTime>
  <Words>3101</Words>
  <Application>Microsoft Office PowerPoint</Application>
  <PresentationFormat>Presentación en pantalla (4:3)</PresentationFormat>
  <Paragraphs>100</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Times New Roman</vt:lpstr>
      <vt:lpstr>Verdana</vt:lpstr>
      <vt:lpstr>Diseño predeterminado</vt:lpstr>
      <vt:lpstr>     </vt:lpstr>
      <vt:lpstr>PRESCRIPCIÓN ACCIÓN RECLAMACIÓN CUOTAS. APROVECHA A TODOS LOS COMUNEROS</vt:lpstr>
      <vt:lpstr>IMPUGNACIÓN DE ACUERDOS AUNQUE NO SE SE HAYA MOSTRADO DISCONFORMIDAD</vt:lpstr>
      <vt:lpstr>ACCIÓN SUBROGATORIA ASEGURADORA COMUNIDAD CONTRA COMUNERO</vt:lpstr>
      <vt:lpstr> PROHIBICIÓN USO PISCINA COMUNITARIA A PROPIETARIO PLAZA GARAJE </vt:lpstr>
      <vt:lpstr>ACTIVIDADES PROHIBIDAS. PREVISIÓN ESTATUTARIA</vt:lpstr>
      <vt:lpstr> DESAFECTACIÓN DE UN ELEMENTO COMÚN. DEMANDA DE CUMPLIMIENTO DEL ACUERDO. PLAZO DE PRESCRIPCIÓN (I) </vt:lpstr>
      <vt:lpstr> DESAFECTACIÓN DE UN ELEMENTO COMÚN. DEMANDA DE CUMPLIMIENTO DEL ACUERDO. PLAZO DE PRESCRIPCIÓN (II) </vt:lpstr>
      <vt:lpstr>LÍMITE TEMPORAL DE LA PREFERENCIA DEL ART. 9.1.e) LPH A LOS CRÉDITOS A FAVOR DE LA COMUNIDAD FRENTE A LOS PROPIETARIOS MOROSOS</vt:lpstr>
      <vt:lpstr>EXCEPCIONES A LA OBLIGACIÓN DE ESTAR AL CORRIENTE DEL PAGO PARA PODER IMPUGNAR ACUERDO</vt:lpstr>
      <vt:lpstr>NULIDAD DE ACUERDOS ADOPTADOS CON ABUSO DE DERECHO</vt:lpstr>
      <vt:lpstr>PROHIBICIÓN DE IGUALDAD DE CUOTAS</vt:lpstr>
      <vt:lpstr>LA COMUNIDAD COMO CONSUMIDORA</vt:lpstr>
      <vt:lpstr>PALABRAS OFENSIVAS RECÍPROCAS EN UNA JUNTA DE PROPIETARIOS</vt:lpstr>
      <vt:lpstr>COMUNIDAD DE PROPIETARIOS Y DERECHOS FUNDAMENTALES</vt:lpstr>
    </vt:vector>
  </TitlesOfParts>
  <Company>SJE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Pedro Vela Torres</dc:creator>
  <cp:lastModifiedBy>Pedro Jose Vela Torres</cp:lastModifiedBy>
  <cp:revision>1077</cp:revision>
  <cp:lastPrinted>2021-06-02T10:45:30Z</cp:lastPrinted>
  <dcterms:created xsi:type="dcterms:W3CDTF">2006-04-10T11:34:47Z</dcterms:created>
  <dcterms:modified xsi:type="dcterms:W3CDTF">2023-03-23T07:54:05Z</dcterms:modified>
</cp:coreProperties>
</file>